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31"/>
  </p:notesMasterIdLst>
  <p:sldIdLst>
    <p:sldId id="256" r:id="rId2"/>
    <p:sldId id="288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9" r:id="rId17"/>
    <p:sldId id="490" r:id="rId18"/>
    <p:sldId id="492" r:id="rId19"/>
    <p:sldId id="493" r:id="rId20"/>
    <p:sldId id="494" r:id="rId21"/>
    <p:sldId id="497" r:id="rId22"/>
    <p:sldId id="502" r:id="rId23"/>
    <p:sldId id="499" r:id="rId24"/>
    <p:sldId id="500" r:id="rId25"/>
    <p:sldId id="468" r:id="rId26"/>
    <p:sldId id="399" r:id="rId27"/>
    <p:sldId id="392" r:id="rId28"/>
    <p:sldId id="405" r:id="rId29"/>
    <p:sldId id="404" r:id="rId3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FFFF00"/>
    <a:srgbClr val="0C9D01"/>
    <a:srgbClr val="F5E409"/>
    <a:srgbClr val="FCE06A"/>
    <a:srgbClr val="FFCC66"/>
    <a:srgbClr val="99CC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62" autoAdjust="0"/>
    <p:restoredTop sz="96812" autoAdjust="0"/>
  </p:normalViewPr>
  <p:slideViewPr>
    <p:cSldViewPr>
      <p:cViewPr varScale="1">
        <p:scale>
          <a:sx n="105" d="100"/>
          <a:sy n="105" d="100"/>
        </p:scale>
        <p:origin x="-9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84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8.035564305511703E-3"/>
                  <c:y val="-3.87562311913242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C3-402C-8AF2-523AC6AE6EE9}"/>
                </c:ext>
              </c:extLst>
            </c:dLbl>
            <c:dLbl>
              <c:idx val="1"/>
              <c:layout>
                <c:manualLayout>
                  <c:x val="-1.0416666666666671E-2"/>
                  <c:y val="-3.43750000000004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3-402C-8AF2-523AC6AE6EE9}"/>
                </c:ext>
              </c:extLst>
            </c:dLbl>
            <c:dLbl>
              <c:idx val="2"/>
              <c:layout>
                <c:manualLayout>
                  <c:x val="-1.6666666666666895E-2"/>
                  <c:y val="-4.68749999999999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C3-402C-8AF2-523AC6AE6EE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6904.2</c:v>
                </c:pt>
                <c:pt idx="1">
                  <c:v>4232.7</c:v>
                </c:pt>
                <c:pt idx="2">
                  <c:v>8485.9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C3-402C-8AF2-523AC6AE6E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2.7083169291338582E-2"/>
                  <c:y val="-2.8124999999999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C3-402C-8AF2-523AC6AE6EE9}"/>
                </c:ext>
              </c:extLst>
            </c:dLbl>
            <c:dLbl>
              <c:idx val="1"/>
              <c:layout>
                <c:manualLayout>
                  <c:x val="8.3333333333334546E-3"/>
                  <c:y val="-3.43750000000004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C3-402C-8AF2-523AC6AE6EE9}"/>
                </c:ext>
              </c:extLst>
            </c:dLbl>
            <c:dLbl>
              <c:idx val="2"/>
              <c:layout>
                <c:manualLayout>
                  <c:x val="1.4583333333333361E-2"/>
                  <c:y val="-4.68749999999999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C3-402C-8AF2-523AC6AE6EE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6955.3</c:v>
                </c:pt>
                <c:pt idx="1">
                  <c:v>4127.5</c:v>
                </c:pt>
                <c:pt idx="2">
                  <c:v>8531.1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0C3-402C-8AF2-523AC6AE6EE9}"/>
            </c:ext>
          </c:extLst>
        </c:ser>
        <c:gapDepth val="215"/>
        <c:shape val="cylinder"/>
        <c:axId val="141758848"/>
        <c:axId val="141760384"/>
        <c:axId val="141160448"/>
      </c:bar3DChart>
      <c:catAx>
        <c:axId val="141758848"/>
        <c:scaling>
          <c:orientation val="minMax"/>
        </c:scaling>
        <c:axPos val="b"/>
        <c:numFmt formatCode="General" sourceLinked="1"/>
        <c:tickLblPos val="nextTo"/>
        <c:crossAx val="141760384"/>
        <c:crosses val="autoZero"/>
        <c:auto val="1"/>
        <c:lblAlgn val="ctr"/>
        <c:lblOffset val="100"/>
      </c:catAx>
      <c:valAx>
        <c:axId val="141760384"/>
        <c:scaling>
          <c:orientation val="minMax"/>
          <c:min val="0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.0" sourceLinked="1"/>
        <c:tickLblPos val="nextTo"/>
        <c:crossAx val="141758848"/>
        <c:crosses val="autoZero"/>
        <c:crossBetween val="between"/>
      </c:valAx>
      <c:serAx>
        <c:axId val="141160448"/>
        <c:scaling>
          <c:orientation val="minMax"/>
        </c:scaling>
        <c:axPos val="b"/>
        <c:tickLblPos val="nextTo"/>
        <c:crossAx val="141760384"/>
        <c:crosses val="autoZero"/>
      </c:serAx>
    </c:plotArea>
    <c:legend>
      <c:legendPos val="b"/>
      <c:layout>
        <c:manualLayout>
          <c:xMode val="edge"/>
          <c:yMode val="edge"/>
          <c:x val="0.19847080052493613"/>
          <c:y val="0.89451500984251797"/>
          <c:w val="0.32162617034551677"/>
          <c:h val="7.3767887861576967E-2"/>
        </c:manualLayout>
      </c:layout>
    </c:legend>
    <c:plotVisOnly val="1"/>
    <c:dispBlanksAs val="gap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616064952087671"/>
          <c:y val="2.5396850790501978E-2"/>
        </c:manualLayout>
      </c:layout>
      <c:txPr>
        <a:bodyPr/>
        <a:lstStyle/>
        <a:p>
          <a:pPr>
            <a:defRPr sz="1400" baseline="0">
              <a:latin typeface="Times New Roman" panose="02020603050405020304" pitchFamily="18" charset="0"/>
            </a:defRPr>
          </a:pPr>
          <a:endParaRPr lang="ru-RU"/>
        </a:p>
      </c:txPr>
    </c:title>
    <c:view3D>
      <c:rotX val="10"/>
      <c:rotY val="0"/>
      <c:depthPercent val="110"/>
      <c:perspective val="0"/>
    </c:view3D>
    <c:plotArea>
      <c:layout>
        <c:manualLayout>
          <c:layoutTarget val="inner"/>
          <c:xMode val="edge"/>
          <c:yMode val="edge"/>
          <c:x val="4.4444585841361184E-2"/>
          <c:y val="0.14666681331514889"/>
          <c:w val="0.91111082831727752"/>
          <c:h val="0.6642289689411875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90099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286.5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79-4A8D-8202-B0A0B302C81C}"/>
            </c:ext>
          </c:extLst>
        </c:ser>
        <c:shape val="pyramid"/>
        <c:axId val="170734720"/>
        <c:axId val="170736256"/>
        <c:axId val="141819392"/>
      </c:bar3DChart>
      <c:catAx>
        <c:axId val="170734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736256"/>
        <c:crosses val="autoZero"/>
        <c:auto val="1"/>
        <c:lblAlgn val="ctr"/>
        <c:lblOffset val="100"/>
      </c:catAx>
      <c:valAx>
        <c:axId val="170736256"/>
        <c:scaling>
          <c:orientation val="minMax"/>
        </c:scaling>
        <c:delete val="1"/>
        <c:axPos val="l"/>
        <c:numFmt formatCode="0.0" sourceLinked="1"/>
        <c:tickLblPos val="none"/>
        <c:crossAx val="170734720"/>
        <c:crosses val="autoZero"/>
        <c:crossBetween val="between"/>
      </c:valAx>
      <c:serAx>
        <c:axId val="141819392"/>
        <c:scaling>
          <c:orientation val="minMax"/>
        </c:scaling>
        <c:delete val="1"/>
        <c:axPos val="b"/>
        <c:tickLblPos val="none"/>
        <c:crossAx val="170736256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4705337227487542"/>
          <c:y val="0.18567793140587546"/>
          <c:w val="0.82006419692683719"/>
          <c:h val="0.78195993891117255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пожарной безопасности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15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72-4425-AF73-A81D00A72B62}"/>
            </c:ext>
          </c:extLst>
        </c:ser>
        <c:shape val="cylinder"/>
        <c:axId val="170811392"/>
        <c:axId val="170812928"/>
        <c:axId val="0"/>
      </c:bar3DChart>
      <c:catAx>
        <c:axId val="1708113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170812928"/>
        <c:crosses val="autoZero"/>
        <c:auto val="1"/>
        <c:lblAlgn val="ctr"/>
        <c:lblOffset val="100"/>
      </c:catAx>
      <c:valAx>
        <c:axId val="170812928"/>
        <c:scaling>
          <c:orientation val="minMax"/>
        </c:scaling>
        <c:delete val="1"/>
        <c:axPos val="b"/>
        <c:majorGridlines/>
        <c:numFmt formatCode="0.0" sourceLinked="1"/>
        <c:tickLblPos val="none"/>
        <c:crossAx val="1708113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Благоустройство</a:t>
            </a:r>
            <a:endParaRPr lang="ru-RU" dirty="0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Уличное освещение</c:v>
                </c:pt>
              </c:strCache>
            </c:strRef>
          </c:tx>
          <c:spPr>
            <a:solidFill>
              <a:srgbClr val="FF3399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2443.6999999999998</c:v>
                </c:pt>
                <c:pt idx="1">
                  <c:v>940</c:v>
                </c:pt>
                <c:pt idx="2">
                  <c:v>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AC-489C-9E0A-1D9A78C947FC}"/>
            </c:ext>
          </c:extLst>
        </c:ser>
        <c:shape val="cylinder"/>
        <c:axId val="170939904"/>
        <c:axId val="170941440"/>
        <c:axId val="0"/>
      </c:bar3DChart>
      <c:catAx>
        <c:axId val="170939904"/>
        <c:scaling>
          <c:orientation val="minMax"/>
        </c:scaling>
        <c:axPos val="b"/>
        <c:numFmt formatCode="General" sourceLinked="1"/>
        <c:tickLblPos val="nextTo"/>
        <c:crossAx val="170941440"/>
        <c:crosses val="autoZero"/>
        <c:auto val="1"/>
        <c:lblAlgn val="ctr"/>
        <c:lblOffset val="100"/>
      </c:catAx>
      <c:valAx>
        <c:axId val="17094144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709399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dirty="0" smtClean="0"/>
              <a:t>Коммунальное</a:t>
            </a:r>
            <a:r>
              <a:rPr lang="ru-RU" baseline="0" dirty="0" smtClean="0"/>
              <a:t> хозяйство</a:t>
            </a:r>
            <a:endParaRPr lang="ru-RU" dirty="0"/>
          </a:p>
        </c:rich>
      </c:tx>
    </c:title>
    <c:view3D>
      <c:rAngAx val="1"/>
    </c:view3D>
    <c:plotArea>
      <c:layout>
        <c:manualLayout>
          <c:layoutTarget val="inner"/>
          <c:xMode val="edge"/>
          <c:yMode val="edge"/>
          <c:x val="6.772511601925639E-2"/>
          <c:y val="0.18493750000000081"/>
          <c:w val="0.90687796547352262"/>
          <c:h val="0.675450541338586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Благоустройство населенных пунктов</c:v>
                </c:pt>
              </c:strCache>
            </c:strRef>
          </c:tx>
          <c:spPr>
            <a:solidFill>
              <a:srgbClr val="990099"/>
            </a:solidFill>
          </c:spPr>
          <c:dLbls>
            <c:dLbl>
              <c:idx val="0"/>
              <c:layout>
                <c:manualLayout>
                  <c:x val="7.9011792665590434E-3"/>
                  <c:y val="-3.68970163862899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E2-433B-8ED7-881D1BDB3926}"/>
                </c:ext>
              </c:extLst>
            </c:dLbl>
            <c:dLbl>
              <c:idx val="1"/>
              <c:layout>
                <c:manualLayout>
                  <c:x val="-3.9505896332795182E-3"/>
                  <c:y val="-2.3479919518548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E2-433B-8ED7-881D1BDB392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3017.1</c:v>
                </c:pt>
                <c:pt idx="1">
                  <c:v>0</c:v>
                </c:pt>
                <c:pt idx="2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E2-433B-8ED7-881D1BDB3926}"/>
            </c:ext>
          </c:extLst>
        </c:ser>
        <c:shape val="cylinder"/>
        <c:axId val="170888192"/>
        <c:axId val="170894080"/>
        <c:axId val="0"/>
      </c:bar3DChart>
      <c:catAx>
        <c:axId val="170888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0894080"/>
        <c:crosses val="autoZero"/>
        <c:auto val="1"/>
        <c:lblAlgn val="ctr"/>
        <c:lblOffset val="100"/>
      </c:catAx>
      <c:valAx>
        <c:axId val="170894080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708881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dirty="0" smtClean="0"/>
              <a:t>Жилищное хозяйство</a:t>
            </a:r>
            <a:endParaRPr lang="ru-RU" dirty="0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объектов коммунального хозяйства</c:v>
                </c:pt>
              </c:strCache>
            </c:strRef>
          </c:tx>
          <c:spPr>
            <a:solidFill>
              <a:srgbClr val="FF99CC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17.3</c:v>
                </c:pt>
                <c:pt idx="1">
                  <c:v>30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81-42AD-839F-D3171D7E387E}"/>
            </c:ext>
          </c:extLst>
        </c:ser>
        <c:shape val="cylinder"/>
        <c:axId val="170910464"/>
        <c:axId val="170912000"/>
        <c:axId val="0"/>
      </c:bar3DChart>
      <c:catAx>
        <c:axId val="170910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0912000"/>
        <c:crosses val="autoZero"/>
        <c:auto val="1"/>
        <c:lblAlgn val="ctr"/>
        <c:lblOffset val="100"/>
      </c:catAx>
      <c:valAx>
        <c:axId val="1709120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70910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ЖКХ</c:v>
                </c:pt>
              </c:strCache>
            </c:strRef>
          </c:tx>
          <c:spPr>
            <a:solidFill>
              <a:srgbClr val="FF0000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5478.1</c:v>
                </c:pt>
                <c:pt idx="1">
                  <c:v>970</c:v>
                </c:pt>
                <c:pt idx="2">
                  <c:v>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4E-4F99-A2B5-2FC0DB41F8E1}"/>
            </c:ext>
          </c:extLst>
        </c:ser>
        <c:shape val="cylinder"/>
        <c:axId val="171010304"/>
        <c:axId val="171016192"/>
        <c:axId val="0"/>
      </c:bar3DChart>
      <c:catAx>
        <c:axId val="171010304"/>
        <c:scaling>
          <c:orientation val="minMax"/>
        </c:scaling>
        <c:axPos val="l"/>
        <c:numFmt formatCode="General" sourceLinked="1"/>
        <c:tickLblPos val="nextTo"/>
        <c:crossAx val="171016192"/>
        <c:crosses val="autoZero"/>
        <c:auto val="1"/>
        <c:lblAlgn val="ctr"/>
        <c:lblOffset val="100"/>
      </c:catAx>
      <c:valAx>
        <c:axId val="171016192"/>
        <c:scaling>
          <c:orientation val="minMax"/>
        </c:scaling>
        <c:delete val="1"/>
        <c:axPos val="b"/>
        <c:numFmt formatCode="#,##0.0" sourceLinked="1"/>
        <c:tickLblPos val="none"/>
        <c:crossAx val="1710103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43,9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E0-446C-A9FD-ACC5396238A7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49.4</c:v>
                </c:pt>
                <c:pt idx="1">
                  <c:v>43.9</c:v>
                </c:pt>
                <c:pt idx="2">
                  <c:v>11.8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E0-446C-A9FD-ACC5396238A7}"/>
            </c:ext>
          </c:extLst>
        </c:ser>
        <c:dLbls>
          <c:showVal val="1"/>
        </c:dLbls>
        <c:axId val="171027840"/>
        <c:axId val="171107456"/>
      </c:barChart>
      <c:catAx>
        <c:axId val="171027840"/>
        <c:scaling>
          <c:orientation val="minMax"/>
        </c:scaling>
        <c:axPos val="l"/>
        <c:numFmt formatCode="General" sourceLinked="0"/>
        <c:tickLblPos val="nextTo"/>
        <c:crossAx val="171107456"/>
        <c:crosses val="autoZero"/>
        <c:auto val="1"/>
        <c:lblAlgn val="ctr"/>
        <c:lblOffset val="100"/>
      </c:catAx>
      <c:valAx>
        <c:axId val="171107456"/>
        <c:scaling>
          <c:orientation val="minMax"/>
          <c:max val="50"/>
          <c:min val="0"/>
        </c:scaling>
        <c:axPos val="b"/>
        <c:majorGridlines/>
        <c:numFmt formatCode="General" sourceLinked="1"/>
        <c:tickLblPos val="nextTo"/>
        <c:crossAx val="171027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9084973753281527E-2"/>
          <c:y val="6.558587598425196E-2"/>
          <c:w val="0.7293681102362205"/>
          <c:h val="0.726130413385830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1.4571847007998223E-3"/>
                  <c:y val="-3.72093023255814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B0-4DAC-9F8F-C2C4119F50BA}"/>
                </c:ext>
              </c:extLst>
            </c:dLbl>
            <c:dLbl>
              <c:idx val="1"/>
              <c:layout>
                <c:manualLayout>
                  <c:x val="1.4571847007998223E-3"/>
                  <c:y val="-1.16279069767441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B0-4DAC-9F8F-C2C4119F50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собственные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1372.4</c:v>
                </c:pt>
                <c:pt idx="1">
                  <c:v>7113.5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B0-4DAC-9F8F-C2C4119F50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7.2858087650462811E-3"/>
                  <c:y val="-1.16279069767441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B0-4DAC-9F8F-C2C4119F50BA}"/>
                </c:ext>
              </c:extLst>
            </c:dLbl>
            <c:dLbl>
              <c:idx val="1"/>
              <c:layout>
                <c:manualLayout>
                  <c:x val="1.4571847007998219E-2"/>
                  <c:y val="-3.25581395348837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B0-4DAC-9F8F-C2C4119F50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собственные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1099.3</c:v>
                </c:pt>
                <c:pt idx="1">
                  <c:v>1327.7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DB0-4DAC-9F8F-C2C4119F50B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2.1857770511997415E-2"/>
                  <c:y val="-4.41860465116279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B0-4DAC-9F8F-C2C4119F50BA}"/>
                </c:ext>
              </c:extLst>
            </c:dLbl>
            <c:dLbl>
              <c:idx val="1"/>
              <c:layout>
                <c:manualLayout>
                  <c:x val="1.4571847007998219E-2"/>
                  <c:y val="-9.302508698040688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B0-4DAC-9F8F-C2C4119F50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собственные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1119.3</c:v>
                </c:pt>
                <c:pt idx="1">
                  <c:v>1193.0999999999999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DB0-4DAC-9F8F-C2C4119F50BA}"/>
            </c:ext>
          </c:extLst>
        </c:ser>
        <c:shape val="box"/>
        <c:axId val="151197568"/>
        <c:axId val="151199104"/>
        <c:axId val="0"/>
      </c:bar3DChart>
      <c:catAx>
        <c:axId val="151197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199104"/>
        <c:crosses val="autoZero"/>
        <c:auto val="1"/>
        <c:lblAlgn val="ctr"/>
        <c:lblOffset val="100"/>
      </c:catAx>
      <c:valAx>
        <c:axId val="15119910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5119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95708074730857"/>
          <c:y val="0.38029957883171578"/>
          <c:w val="0.15629981104789331"/>
          <c:h val="0.38358688884819736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856041201606885E-2"/>
          <c:y val="4.0030969433161583E-2"/>
          <c:w val="0.71455323121682213"/>
          <c:h val="0.8355859843402075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0.11720929664343303"/>
                  <c:y val="1.251947418997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4F-4189-A67A-4C4D137AC640}"/>
                </c:ext>
              </c:extLst>
            </c:dLbl>
            <c:dLbl>
              <c:idx val="1"/>
              <c:layout>
                <c:manualLayout>
                  <c:x val="0.11609906280513969"/>
                  <c:y val="-1.50233690279643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4F-4189-A67A-4C4D137AC640}"/>
                </c:ext>
              </c:extLst>
            </c:dLbl>
            <c:dLbl>
              <c:idx val="2"/>
              <c:layout>
                <c:manualLayout>
                  <c:x val="0.12874343929383891"/>
                  <c:y val="-2.0031158703952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4F-4189-A67A-4C4D137AC640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1075.4000000000001</c:v>
                </c:pt>
                <c:pt idx="1">
                  <c:v>1050.2</c:v>
                </c:pt>
                <c:pt idx="2">
                  <c:v>1070.2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4F-4189-A67A-4C4D137AC6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0.10073759172402601"/>
                  <c:y val="-1.75272638659584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4F-4189-A67A-4C4D137AC640}"/>
                </c:ext>
              </c:extLst>
            </c:dLbl>
            <c:dLbl>
              <c:idx val="1"/>
              <c:layout>
                <c:manualLayout>
                  <c:x val="0.10096913364754091"/>
                  <c:y val="-5.00778967598812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4F-4189-A67A-4C4D137AC640}"/>
                </c:ext>
              </c:extLst>
            </c:dLbl>
            <c:dLbl>
              <c:idx val="2"/>
              <c:layout>
                <c:manualLayout>
                  <c:x val="0.1047516516466763"/>
                  <c:y val="-1.50233690279643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4F-4189-A67A-4C4D137AC640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297</c:v>
                </c:pt>
                <c:pt idx="1">
                  <c:v>49.1</c:v>
                </c:pt>
                <c:pt idx="2">
                  <c:v>49.1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74F-4189-A67A-4C4D137AC640}"/>
            </c:ext>
          </c:extLst>
        </c:ser>
        <c:shape val="box"/>
        <c:axId val="156851200"/>
        <c:axId val="156873472"/>
        <c:axId val="0"/>
      </c:bar3DChart>
      <c:catAx>
        <c:axId val="156851200"/>
        <c:scaling>
          <c:orientation val="minMax"/>
        </c:scaling>
        <c:axPos val="b"/>
        <c:numFmt formatCode="General" sourceLinked="1"/>
        <c:tickLblPos val="nextTo"/>
        <c:crossAx val="156873472"/>
        <c:crosses val="autoZero"/>
        <c:auto val="1"/>
        <c:lblAlgn val="ctr"/>
        <c:lblOffset val="100"/>
      </c:catAx>
      <c:valAx>
        <c:axId val="15687347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56851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86502207240564"/>
          <c:y val="0.74410372197067154"/>
          <c:w val="0.29635249849147582"/>
          <c:h val="0.24793763842891128"/>
        </c:manualLayout>
      </c:layout>
    </c:legend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НДФЛ</a:t>
            </a:r>
          </a:p>
        </c:rich>
      </c:tx>
      <c:layout>
        <c:manualLayout>
          <c:xMode val="edge"/>
          <c:yMode val="edge"/>
          <c:x val="0.4363151147381879"/>
          <c:y val="6.518472894911212E-2"/>
        </c:manualLayout>
      </c:layout>
    </c:title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0.12082321397631331"/>
          <c:y val="0.2309875460149092"/>
          <c:w val="0.81950317016084251"/>
          <c:h val="0.507179554938267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dLbls>
            <c:dLbl>
              <c:idx val="1"/>
              <c:layout>
                <c:manualLayout>
                  <c:x val="3.3542742169355112E-3"/>
                  <c:y val="-5.92588444991927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B3-4E5A-B57C-2795180A6CB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75.2</c:v>
                </c:pt>
                <c:pt idx="1">
                  <c:v>70</c:v>
                </c:pt>
                <c:pt idx="2">
                  <c:v>75.2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B3-4E5A-B57C-2795180A6CBA}"/>
            </c:ext>
          </c:extLst>
        </c:ser>
        <c:shape val="pyramid"/>
        <c:axId val="156952064"/>
        <c:axId val="156953600"/>
        <c:axId val="141817152"/>
      </c:bar3DChart>
      <c:catAx>
        <c:axId val="156952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6953600"/>
        <c:crosses val="autoZero"/>
        <c:auto val="1"/>
        <c:lblAlgn val="ctr"/>
        <c:lblOffset val="100"/>
      </c:catAx>
      <c:valAx>
        <c:axId val="156953600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56952064"/>
        <c:crosses val="autoZero"/>
        <c:crossBetween val="between"/>
      </c:valAx>
      <c:serAx>
        <c:axId val="141817152"/>
        <c:scaling>
          <c:orientation val="minMax"/>
        </c:scaling>
        <c:delete val="1"/>
        <c:axPos val="b"/>
        <c:tickLblPos val="none"/>
        <c:crossAx val="156953600"/>
        <c:crosses val="autoZero"/>
      </c:serAx>
    </c:plotArea>
    <c:plotVisOnly val="1"/>
    <c:dispBlanksAs val="gap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</c:rich>
      </c:tx>
      <c:layout>
        <c:manualLayout>
          <c:xMode val="edge"/>
          <c:yMode val="edge"/>
          <c:x val="0.25854742729515262"/>
          <c:y val="6.1662551163819405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3.7606574393718485E-2"/>
          <c:y val="0.23164541723359822"/>
          <c:w val="0.92478685121256299"/>
          <c:h val="0.485829978405277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818.7</c:v>
                </c:pt>
                <c:pt idx="1">
                  <c:v>853</c:v>
                </c:pt>
                <c:pt idx="2">
                  <c:v>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67-49C2-AD1D-6EAB1CB08A14}"/>
            </c:ext>
          </c:extLst>
        </c:ser>
        <c:shape val="cylinder"/>
        <c:axId val="157041024"/>
        <c:axId val="157042560"/>
        <c:axId val="0"/>
      </c:bar3DChart>
      <c:catAx>
        <c:axId val="157041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042560"/>
        <c:crosses val="autoZero"/>
        <c:auto val="1"/>
        <c:lblAlgn val="ctr"/>
        <c:lblOffset val="100"/>
      </c:catAx>
      <c:valAx>
        <c:axId val="15704256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57041024"/>
        <c:crosses val="autoZero"/>
        <c:crossBetween val="between"/>
      </c:valAx>
    </c:plotArea>
    <c:plotVisOnly val="1"/>
    <c:dispBlanksAs val="gap"/>
  </c:chart>
  <c:spPr>
    <a:solidFill>
      <a:schemeClr val="accent5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277001434021034"/>
          <c:y val="3.4285674290993585E-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3.4307752078480032E-2"/>
          <c:y val="0.23901587095766524"/>
          <c:w val="0.93138449584303951"/>
          <c:h val="0.425187808542607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89.7</c:v>
                </c:pt>
                <c:pt idx="1">
                  <c:v>125</c:v>
                </c:pt>
                <c:pt idx="2">
                  <c:v>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E2-493D-8329-AF65B68D5C05}"/>
            </c:ext>
          </c:extLst>
        </c:ser>
        <c:axId val="157058560"/>
        <c:axId val="157060096"/>
      </c:barChart>
      <c:catAx>
        <c:axId val="157058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060096"/>
        <c:crosses val="autoZero"/>
        <c:auto val="1"/>
        <c:lblAlgn val="ctr"/>
        <c:lblOffset val="100"/>
      </c:catAx>
      <c:valAx>
        <c:axId val="157060096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57058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DFAD3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3.7426638631069202E-2"/>
          <c:y val="0.24818873908644154"/>
          <c:w val="0.93138449584303951"/>
          <c:h val="0.449109717517287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F3399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92.2</c:v>
                </c:pt>
                <c:pt idx="1">
                  <c:v>0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C5-46B6-AE4C-45EB25F6817F}"/>
            </c:ext>
          </c:extLst>
        </c:ser>
        <c:shape val="cone"/>
        <c:axId val="151424000"/>
        <c:axId val="151425792"/>
        <c:axId val="0"/>
      </c:bar3DChart>
      <c:catAx>
        <c:axId val="151424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425792"/>
        <c:crosses val="autoZero"/>
        <c:auto val="1"/>
        <c:lblAlgn val="ctr"/>
        <c:lblOffset val="100"/>
      </c:catAx>
      <c:valAx>
        <c:axId val="151425792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51424000"/>
        <c:crosses val="autoZero"/>
        <c:crossBetween val="between"/>
      </c:valAx>
    </c:plotArea>
    <c:plotVisOnly val="1"/>
    <c:dispBlanksAs val="gap"/>
  </c:chart>
  <c:spPr>
    <a:solidFill>
      <a:srgbClr val="EFE1ED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depthPercent val="110"/>
      <c:perspective val="0"/>
    </c:view3D>
    <c:plotArea>
      <c:layout>
        <c:manualLayout>
          <c:layoutTarget val="inner"/>
          <c:xMode val="edge"/>
          <c:yMode val="edge"/>
          <c:x val="4.4444585841361184E-2"/>
          <c:y val="0.14666681331514889"/>
          <c:w val="0.91111082831727752"/>
          <c:h val="0.66422896894118733"/>
        </c:manualLayout>
      </c:layout>
      <c:bar3DChart>
        <c:barDir val="col"/>
        <c:grouping val="standard"/>
        <c:shape val="pyramid"/>
        <c:axId val="170628224"/>
        <c:axId val="170629760"/>
        <c:axId val="156956864"/>
      </c:bar3DChart>
      <c:catAx>
        <c:axId val="170628224"/>
        <c:scaling>
          <c:orientation val="minMax"/>
        </c:scaling>
        <c:axPos val="b"/>
        <c:numFmt formatCode="General" sourceLinked="1"/>
        <c:tickLblPos val="nextTo"/>
        <c:crossAx val="170629760"/>
        <c:crosses val="autoZero"/>
        <c:auto val="1"/>
        <c:lblAlgn val="ctr"/>
        <c:lblOffset val="100"/>
      </c:catAx>
      <c:valAx>
        <c:axId val="170629760"/>
        <c:scaling>
          <c:orientation val="minMax"/>
        </c:scaling>
        <c:delete val="1"/>
        <c:axPos val="l"/>
        <c:numFmt formatCode="0.0" sourceLinked="1"/>
        <c:tickLblPos val="none"/>
        <c:crossAx val="170628224"/>
        <c:crosses val="autoZero"/>
        <c:crossBetween val="between"/>
      </c:valAx>
      <c:serAx>
        <c:axId val="156956864"/>
        <c:scaling>
          <c:orientation val="minMax"/>
        </c:scaling>
        <c:delete val="1"/>
        <c:axPos val="b"/>
        <c:tickLblPos val="none"/>
        <c:crossAx val="170629760"/>
        <c:crosses val="autoZero"/>
      </c:serAx>
    </c:plotArea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0777525901377411"/>
          <c:y val="3.4316278548205251E-2"/>
        </c:manualLayout>
      </c:layout>
      <c:txPr>
        <a:bodyPr/>
        <a:lstStyle/>
        <a:p>
          <a:pPr>
            <a:defRPr sz="1400"/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3.911083736946723E-2"/>
          <c:y val="0.23142040345945941"/>
          <c:w val="0.92177832526106551"/>
          <c:h val="0.5125980597792274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национальной экономики (межевание земельных участков)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A4-4654-AD2D-D63BA400758F}"/>
            </c:ext>
          </c:extLst>
        </c:ser>
        <c:shape val="cone"/>
        <c:axId val="170679680"/>
        <c:axId val="170697856"/>
        <c:axId val="0"/>
      </c:bar3DChart>
      <c:catAx>
        <c:axId val="170679680"/>
        <c:scaling>
          <c:orientation val="minMax"/>
        </c:scaling>
        <c:axPos val="b"/>
        <c:numFmt formatCode="General" sourceLinked="1"/>
        <c:tickLblPos val="nextTo"/>
        <c:crossAx val="170697856"/>
        <c:crosses val="autoZero"/>
        <c:auto val="1"/>
        <c:lblAlgn val="ctr"/>
        <c:lblOffset val="100"/>
      </c:catAx>
      <c:valAx>
        <c:axId val="170697856"/>
        <c:scaling>
          <c:orientation val="minMax"/>
        </c:scaling>
        <c:delete val="1"/>
        <c:axPos val="l"/>
        <c:numFmt formatCode="0.0" sourceLinked="1"/>
        <c:tickLblPos val="none"/>
        <c:crossAx val="170679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23T17:44:58.109" idx="1">
    <p:pos x="5465" y="1031"/>
    <p:text>ногорским</p:text>
  </p:cm>
</p:cmLst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6EAA0-509D-45F7-BB3A-4FFD6895F8C0}" type="doc">
      <dgm:prSet loTypeId="urn:microsoft.com/office/officeart/2005/8/layout/radial3" loCatId="cycle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0F03FE-6AA8-4B71-853F-0699B40B275E}">
      <dgm:prSet phldrT="[Текст]" custT="1"/>
      <dgm:spPr/>
      <dgm:t>
        <a:bodyPr/>
        <a:lstStyle/>
        <a:p>
          <a:r>
            <a:rPr lang="ru-RU" sz="2800" b="1" dirty="0" smtClean="0">
              <a:latin typeface="Constantia" pitchFamily="18" charset="0"/>
            </a:rPr>
            <a:t>БЮДЖЕТ</a:t>
          </a:r>
          <a:endParaRPr lang="ru-RU" sz="2800" b="1" dirty="0">
            <a:latin typeface="Constantia" pitchFamily="18" charset="0"/>
          </a:endParaRPr>
        </a:p>
      </dgm:t>
    </dgm:pt>
    <dgm:pt modelId="{E97B9F78-462B-4936-835A-96D8F659C5E3}" type="parTrans" cxnId="{28F9D1C5-F6E3-4D9E-8F58-0E0BDA75D6B8}">
      <dgm:prSet/>
      <dgm:spPr/>
      <dgm:t>
        <a:bodyPr/>
        <a:lstStyle/>
        <a:p>
          <a:endParaRPr lang="ru-RU"/>
        </a:p>
      </dgm:t>
    </dgm:pt>
    <dgm:pt modelId="{177F812B-8538-417D-9DB0-7D561563B40B}" type="sibTrans" cxnId="{28F9D1C5-F6E3-4D9E-8F58-0E0BDA75D6B8}">
      <dgm:prSet/>
      <dgm:spPr/>
      <dgm:t>
        <a:bodyPr/>
        <a:lstStyle/>
        <a:p>
          <a:endParaRPr lang="ru-RU"/>
        </a:p>
      </dgm:t>
    </dgm:pt>
    <dgm:pt modelId="{E533BE0A-C44E-4537-9EE7-0029DDADC07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ГРАЖДАНИН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как налогоплательщик</a:t>
          </a:r>
          <a:endParaRPr lang="ru-RU" sz="1800" b="1" dirty="0"/>
        </a:p>
      </dgm:t>
    </dgm:pt>
    <dgm:pt modelId="{0D95E9E9-67A6-41EF-8B8D-C526186DD9A7}" type="parTrans" cxnId="{32058919-D5DF-4B99-8D56-C69A0D465668}">
      <dgm:prSet/>
      <dgm:spPr/>
      <dgm:t>
        <a:bodyPr/>
        <a:lstStyle/>
        <a:p>
          <a:endParaRPr lang="ru-RU"/>
        </a:p>
      </dgm:t>
    </dgm:pt>
    <dgm:pt modelId="{F14AB4B7-3F73-4610-B148-08311EC4B278}" type="sibTrans" cxnId="{32058919-D5DF-4B99-8D56-C69A0D465668}">
      <dgm:prSet/>
      <dgm:spPr/>
      <dgm:t>
        <a:bodyPr/>
        <a:lstStyle/>
        <a:p>
          <a:endParaRPr lang="ru-RU"/>
        </a:p>
      </dgm:t>
    </dgm:pt>
    <dgm:pt modelId="{C437556C-74B8-46B1-9AFB-782562CB7B6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ГРАЖДАНИН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как получатель социальных гарантий</a:t>
          </a:r>
          <a:endParaRPr lang="ru-RU" sz="1800" b="1" dirty="0"/>
        </a:p>
      </dgm:t>
    </dgm:pt>
    <dgm:pt modelId="{6C7FC64C-86B7-4BB2-B499-715A8B864A29}" type="parTrans" cxnId="{ADFFA623-13CE-4AFD-A8E0-CD2B105F011D}">
      <dgm:prSet/>
      <dgm:spPr/>
      <dgm:t>
        <a:bodyPr/>
        <a:lstStyle/>
        <a:p>
          <a:endParaRPr lang="ru-RU"/>
        </a:p>
      </dgm:t>
    </dgm:pt>
    <dgm:pt modelId="{FF8AF9A1-A83F-4395-9D6E-AC6B9DA0C83B}" type="sibTrans" cxnId="{ADFFA623-13CE-4AFD-A8E0-CD2B105F011D}">
      <dgm:prSet/>
      <dgm:spPr/>
      <dgm:t>
        <a:bodyPr/>
        <a:lstStyle/>
        <a:p>
          <a:endParaRPr lang="ru-RU"/>
        </a:p>
      </dgm:t>
    </dgm:pt>
    <dgm:pt modelId="{0BBE7A26-1EF4-4879-81A3-466F389D9F43}" type="pres">
      <dgm:prSet presAssocID="{7A06EAA0-509D-45F7-BB3A-4FFD6895F8C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FC82A7-DA32-4813-95C9-E3DD2B56A781}" type="pres">
      <dgm:prSet presAssocID="{7A06EAA0-509D-45F7-BB3A-4FFD6895F8C0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5933E688-B09C-4351-9A11-322848A822E7}" type="pres">
      <dgm:prSet presAssocID="{1C0F03FE-6AA8-4B71-853F-0699B40B275E}" presName="centerShape" presStyleLbl="vennNode1" presStyleIdx="0" presStyleCnt="3" custScaleX="100001" custScaleY="30325" custLinFactNeighborX="-4970" custLinFactNeighborY="166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39D0571-A5BC-494E-BCB3-996461C42B8B}" type="pres">
      <dgm:prSet presAssocID="{E533BE0A-C44E-4537-9EE7-0029DDADC071}" presName="node" presStyleLbl="vennNode1" presStyleIdx="1" presStyleCnt="3" custScaleX="126060" custScaleY="73762" custRadScaleRad="127630" custRadScaleInc="-597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252B990-42CF-4FED-9F9C-EB7E325A7ACE}" type="pres">
      <dgm:prSet presAssocID="{C437556C-74B8-46B1-9AFB-782562CB7B6F}" presName="node" presStyleLbl="vennNode1" presStyleIdx="2" presStyleCnt="3" custScaleX="134759" custScaleY="74106" custRadScaleRad="111935" custRadScaleInc="-3881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DFFA623-13CE-4AFD-A8E0-CD2B105F011D}" srcId="{1C0F03FE-6AA8-4B71-853F-0699B40B275E}" destId="{C437556C-74B8-46B1-9AFB-782562CB7B6F}" srcOrd="1" destOrd="0" parTransId="{6C7FC64C-86B7-4BB2-B499-715A8B864A29}" sibTransId="{FF8AF9A1-A83F-4395-9D6E-AC6B9DA0C83B}"/>
    <dgm:cxn modelId="{ABE07E78-DC45-4CA5-803F-2BEDE745A758}" type="presOf" srcId="{C437556C-74B8-46B1-9AFB-782562CB7B6F}" destId="{C252B990-42CF-4FED-9F9C-EB7E325A7ACE}" srcOrd="0" destOrd="0" presId="urn:microsoft.com/office/officeart/2005/8/layout/radial3"/>
    <dgm:cxn modelId="{DC9ACB1A-25A0-4438-92B5-235276634003}" type="presOf" srcId="{E533BE0A-C44E-4537-9EE7-0029DDADC071}" destId="{439D0571-A5BC-494E-BCB3-996461C42B8B}" srcOrd="0" destOrd="0" presId="urn:microsoft.com/office/officeart/2005/8/layout/radial3"/>
    <dgm:cxn modelId="{28F9D1C5-F6E3-4D9E-8F58-0E0BDA75D6B8}" srcId="{7A06EAA0-509D-45F7-BB3A-4FFD6895F8C0}" destId="{1C0F03FE-6AA8-4B71-853F-0699B40B275E}" srcOrd="0" destOrd="0" parTransId="{E97B9F78-462B-4936-835A-96D8F659C5E3}" sibTransId="{177F812B-8538-417D-9DB0-7D561563B40B}"/>
    <dgm:cxn modelId="{D67E714B-726E-4964-9503-E45EC639D1D3}" type="presOf" srcId="{1C0F03FE-6AA8-4B71-853F-0699B40B275E}" destId="{5933E688-B09C-4351-9A11-322848A822E7}" srcOrd="0" destOrd="0" presId="urn:microsoft.com/office/officeart/2005/8/layout/radial3"/>
    <dgm:cxn modelId="{32058919-D5DF-4B99-8D56-C69A0D465668}" srcId="{1C0F03FE-6AA8-4B71-853F-0699B40B275E}" destId="{E533BE0A-C44E-4537-9EE7-0029DDADC071}" srcOrd="0" destOrd="0" parTransId="{0D95E9E9-67A6-41EF-8B8D-C526186DD9A7}" sibTransId="{F14AB4B7-3F73-4610-B148-08311EC4B278}"/>
    <dgm:cxn modelId="{2FD60FE3-E89D-4235-AFB5-88F8E51C3BA3}" type="presOf" srcId="{7A06EAA0-509D-45F7-BB3A-4FFD6895F8C0}" destId="{0BBE7A26-1EF4-4879-81A3-466F389D9F43}" srcOrd="0" destOrd="0" presId="urn:microsoft.com/office/officeart/2005/8/layout/radial3"/>
    <dgm:cxn modelId="{006448F4-FBDC-4BF7-9D2F-8DA8411B5F40}" type="presParOf" srcId="{0BBE7A26-1EF4-4879-81A3-466F389D9F43}" destId="{74FC82A7-DA32-4813-95C9-E3DD2B56A781}" srcOrd="0" destOrd="0" presId="urn:microsoft.com/office/officeart/2005/8/layout/radial3"/>
    <dgm:cxn modelId="{D3CA6566-4CEF-4DD3-9D34-4A8C193F0EB5}" type="presParOf" srcId="{74FC82A7-DA32-4813-95C9-E3DD2B56A781}" destId="{5933E688-B09C-4351-9A11-322848A822E7}" srcOrd="0" destOrd="0" presId="urn:microsoft.com/office/officeart/2005/8/layout/radial3"/>
    <dgm:cxn modelId="{D628323D-338D-4607-A066-1C8B3869D83E}" type="presParOf" srcId="{74FC82A7-DA32-4813-95C9-E3DD2B56A781}" destId="{439D0571-A5BC-494E-BCB3-996461C42B8B}" srcOrd="1" destOrd="0" presId="urn:microsoft.com/office/officeart/2005/8/layout/radial3"/>
    <dgm:cxn modelId="{0491A7F3-8104-4E79-BE1D-E563E94D7900}" type="presParOf" srcId="{74FC82A7-DA32-4813-95C9-E3DD2B56A781}" destId="{C252B990-42CF-4FED-9F9C-EB7E325A7ACE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2AFC1-86E2-4083-840F-7E8E5BEFEAFF}" type="doc">
      <dgm:prSet loTypeId="urn:microsoft.com/office/officeart/2005/8/layout/venn1" loCatId="relationship" qsTypeId="urn:microsoft.com/office/officeart/2005/8/quickstyle/3d1" qsCatId="3D" csTypeId="urn:microsoft.com/office/officeart/2005/8/colors/colorful4" csCatId="colorful" phldr="1"/>
      <dgm:spPr/>
    </dgm:pt>
    <dgm:pt modelId="{4BBA4662-01C2-472C-8FE3-42929B4385DA}" type="pres">
      <dgm:prSet presAssocID="{04C2AFC1-86E2-4083-840F-7E8E5BEFEAF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EFF2F617-BD51-4ABE-8795-5AF89EA9DD9E}" type="presOf" srcId="{04C2AFC1-86E2-4083-840F-7E8E5BEFEAFF}" destId="{4BBA4662-01C2-472C-8FE3-42929B4385D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828352-6E9B-4E91-8806-64510EB3BF1B}" type="doc">
      <dgm:prSet loTypeId="urn:microsoft.com/office/officeart/2005/8/layout/radial2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9270AC-FCB4-42A3-9CC0-32A0DE86A0B5}">
      <dgm:prSet phldrT="[Текст]"/>
      <dgm:spPr/>
      <dgm:t>
        <a:bodyPr/>
        <a:lstStyle/>
        <a:p>
          <a:r>
            <a:rPr lang="en-US" altLang="zh-CN" b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dirty="0"/>
        </a:p>
      </dgm:t>
    </dgm:pt>
    <dgm:pt modelId="{9263C7EC-4D28-412C-A99D-7D3BB15F21D7}" type="parTrans" cxnId="{C27C41E2-3102-4A14-8A6E-217479390C7A}">
      <dgm:prSet/>
      <dgm:spPr/>
      <dgm:t>
        <a:bodyPr/>
        <a:lstStyle/>
        <a:p>
          <a:endParaRPr lang="ru-RU"/>
        </a:p>
      </dgm:t>
    </dgm:pt>
    <dgm:pt modelId="{D9903A4E-B960-409F-AA73-9E3DF904BB0B}" type="sibTrans" cxnId="{C27C41E2-3102-4A14-8A6E-217479390C7A}">
      <dgm:prSet/>
      <dgm:spPr/>
      <dgm:t>
        <a:bodyPr/>
        <a:lstStyle/>
        <a:p>
          <a:endParaRPr lang="ru-RU"/>
        </a:p>
      </dgm:t>
    </dgm:pt>
    <dgm:pt modelId="{F3B54EC7-8218-464E-AC99-A0D4FD55BB4B}">
      <dgm:prSet phldrT="[Текст]"/>
      <dgm:spPr/>
      <dgm:t>
        <a:bodyPr/>
        <a:lstStyle/>
        <a:p>
          <a:r>
            <a:rPr lang="en-US" altLang="zh-CN" b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dirty="0"/>
        </a:p>
      </dgm:t>
    </dgm:pt>
    <dgm:pt modelId="{814399F7-992C-4A97-82BB-05A771826FD1}" type="parTrans" cxnId="{18DF739B-9767-4E20-BB59-A8949B0CDD3A}">
      <dgm:prSet/>
      <dgm:spPr/>
      <dgm:t>
        <a:bodyPr/>
        <a:lstStyle/>
        <a:p>
          <a:endParaRPr lang="ru-RU"/>
        </a:p>
      </dgm:t>
    </dgm:pt>
    <dgm:pt modelId="{528DA9BB-481F-4CC1-A9BC-DBF8AAED2520}" type="sibTrans" cxnId="{18DF739B-9767-4E20-BB59-A8949B0CDD3A}">
      <dgm:prSet/>
      <dgm:spPr/>
      <dgm:t>
        <a:bodyPr/>
        <a:lstStyle/>
        <a:p>
          <a:endParaRPr lang="ru-RU"/>
        </a:p>
      </dgm:t>
    </dgm:pt>
    <dgm:pt modelId="{9846139E-90A5-476F-BAA3-A1C9FA54917D}">
      <dgm:prSet phldrT="[Текст]" custT="1"/>
      <dgm:spPr/>
      <dgm:t>
        <a:bodyPr/>
        <a:lstStyle/>
        <a:p>
          <a:r>
            <a:rPr lang="en-US" altLang="zh-CN" sz="1200" b="1" dirty="0" smtClean="0">
              <a:ln/>
              <a:latin typeface="Times New Roman" pitchFamily="18" charset="0"/>
              <a:cs typeface="Times New Roman" pitchFamily="18" charset="0"/>
            </a:rPr>
            <a:t>БЕЗВОЗМЕЗДНЫЕ</a:t>
          </a:r>
        </a:p>
        <a:p>
          <a:r>
            <a:rPr lang="en-US" altLang="zh-CN" sz="1200" b="1" dirty="0" smtClean="0">
              <a:ln/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1200" dirty="0"/>
        </a:p>
      </dgm:t>
    </dgm:pt>
    <dgm:pt modelId="{A9EAF182-FF35-4D81-85EA-8B9AAF7C6B44}" type="parTrans" cxnId="{D793BD63-FAE6-4AEC-9493-E68F2A910B07}">
      <dgm:prSet/>
      <dgm:spPr/>
      <dgm:t>
        <a:bodyPr/>
        <a:lstStyle/>
        <a:p>
          <a:endParaRPr lang="ru-RU"/>
        </a:p>
      </dgm:t>
    </dgm:pt>
    <dgm:pt modelId="{5857277E-0F13-49B0-A072-AAD42BF4B6B9}" type="sibTrans" cxnId="{D793BD63-FAE6-4AEC-9493-E68F2A910B07}">
      <dgm:prSet/>
      <dgm:spPr/>
      <dgm:t>
        <a:bodyPr/>
        <a:lstStyle/>
        <a:p>
          <a:endParaRPr lang="ru-RU"/>
        </a:p>
      </dgm:t>
    </dgm:pt>
    <dgm:pt modelId="{DA324703-52D3-4F31-9957-271B4BD20950}" type="pres">
      <dgm:prSet presAssocID="{B2828352-6E9B-4E91-8806-64510EB3BF1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4AF023-6745-4CA6-806E-756C5CAB1799}" type="pres">
      <dgm:prSet presAssocID="{B2828352-6E9B-4E91-8806-64510EB3BF1B}" presName="cycle" presStyleCnt="0"/>
      <dgm:spPr/>
    </dgm:pt>
    <dgm:pt modelId="{F6670617-6A2B-4E20-A025-40EA1632276E}" type="pres">
      <dgm:prSet presAssocID="{B2828352-6E9B-4E91-8806-64510EB3BF1B}" presName="centerShape" presStyleCnt="0"/>
      <dgm:spPr/>
    </dgm:pt>
    <dgm:pt modelId="{D1BD9A26-F2FB-47B8-B2F7-857E10C52424}" type="pres">
      <dgm:prSet presAssocID="{B2828352-6E9B-4E91-8806-64510EB3BF1B}" presName="connSite" presStyleLbl="node1" presStyleIdx="0" presStyleCnt="4"/>
      <dgm:spPr/>
    </dgm:pt>
    <dgm:pt modelId="{058C48D4-A2A6-4746-93EE-33AB12C14FA2}" type="pres">
      <dgm:prSet presAssocID="{B2828352-6E9B-4E91-8806-64510EB3BF1B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6A0C32-80D9-4A6C-8E63-55A3A62890FA}" type="pres">
      <dgm:prSet presAssocID="{9263C7EC-4D28-412C-A99D-7D3BB15F21D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041207D-1572-4B2E-A44C-7657242B325B}" type="pres">
      <dgm:prSet presAssocID="{B09270AC-FCB4-42A3-9CC0-32A0DE86A0B5}" presName="node" presStyleCnt="0"/>
      <dgm:spPr/>
    </dgm:pt>
    <dgm:pt modelId="{DDD18530-96F8-40E2-90E2-B9FECBE0E2CF}" type="pres">
      <dgm:prSet presAssocID="{B09270AC-FCB4-42A3-9CC0-32A0DE86A0B5}" presName="parentNode" presStyleLbl="node1" presStyleIdx="1" presStyleCnt="4" custLinFactNeighborX="-9971" custLinFactNeighborY="34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DD68F-F477-41FB-A8BB-1397F6AB46A2}" type="pres">
      <dgm:prSet presAssocID="{B09270AC-FCB4-42A3-9CC0-32A0DE86A0B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58EB7-9D1A-4EDC-8274-30245897615B}" type="pres">
      <dgm:prSet presAssocID="{814399F7-992C-4A97-82BB-05A771826FD1}" presName="Name25" presStyleLbl="parChTrans1D1" presStyleIdx="1" presStyleCnt="3"/>
      <dgm:spPr/>
      <dgm:t>
        <a:bodyPr/>
        <a:lstStyle/>
        <a:p>
          <a:endParaRPr lang="ru-RU"/>
        </a:p>
      </dgm:t>
    </dgm:pt>
    <dgm:pt modelId="{F8839BF1-E293-499B-A5A7-82403F62B96B}" type="pres">
      <dgm:prSet presAssocID="{F3B54EC7-8218-464E-AC99-A0D4FD55BB4B}" presName="node" presStyleCnt="0"/>
      <dgm:spPr/>
    </dgm:pt>
    <dgm:pt modelId="{DB1A4D6C-27C7-42D6-92F0-29D5E05319FF}" type="pres">
      <dgm:prSet presAssocID="{F3B54EC7-8218-464E-AC99-A0D4FD55BB4B}" presName="parentNode" presStyleLbl="node1" presStyleIdx="2" presStyleCnt="4" custLinFactNeighborX="28937" custLinFactNeighborY="-154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C2BF4-3818-4306-ADC0-41E24C6D6341}" type="pres">
      <dgm:prSet presAssocID="{F3B54EC7-8218-464E-AC99-A0D4FD55BB4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3A858-EA2F-4D35-B2CE-57A51FA3B9ED}" type="pres">
      <dgm:prSet presAssocID="{A9EAF182-FF35-4D81-85EA-8B9AAF7C6B44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AFAD1FE-253C-462E-8C68-0D4EF030299C}" type="pres">
      <dgm:prSet presAssocID="{9846139E-90A5-476F-BAA3-A1C9FA54917D}" presName="node" presStyleCnt="0"/>
      <dgm:spPr/>
    </dgm:pt>
    <dgm:pt modelId="{D3229206-466D-4BCA-90B5-E72EE1AAF2BE}" type="pres">
      <dgm:prSet presAssocID="{9846139E-90A5-476F-BAA3-A1C9FA54917D}" presName="parentNode" presStyleLbl="node1" presStyleIdx="3" presStyleCnt="4" custLinFactNeighborX="55510" custLinFactNeighborY="138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2264F-7175-4365-BA57-97DE157FADE3}" type="pres">
      <dgm:prSet presAssocID="{9846139E-90A5-476F-BAA3-A1C9FA54917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DF739B-9767-4E20-BB59-A8949B0CDD3A}" srcId="{B2828352-6E9B-4E91-8806-64510EB3BF1B}" destId="{F3B54EC7-8218-464E-AC99-A0D4FD55BB4B}" srcOrd="1" destOrd="0" parTransId="{814399F7-992C-4A97-82BB-05A771826FD1}" sibTransId="{528DA9BB-481F-4CC1-A9BC-DBF8AAED2520}"/>
    <dgm:cxn modelId="{25D0E511-00F8-4851-A193-019286C330F8}" type="presOf" srcId="{B2828352-6E9B-4E91-8806-64510EB3BF1B}" destId="{DA324703-52D3-4F31-9957-271B4BD20950}" srcOrd="0" destOrd="0" presId="urn:microsoft.com/office/officeart/2005/8/layout/radial2"/>
    <dgm:cxn modelId="{9D8CDDDC-517B-4E18-B5E7-CA9565348ABB}" type="presOf" srcId="{A9EAF182-FF35-4D81-85EA-8B9AAF7C6B44}" destId="{9803A858-EA2F-4D35-B2CE-57A51FA3B9ED}" srcOrd="0" destOrd="0" presId="urn:microsoft.com/office/officeart/2005/8/layout/radial2"/>
    <dgm:cxn modelId="{C27C41E2-3102-4A14-8A6E-217479390C7A}" srcId="{B2828352-6E9B-4E91-8806-64510EB3BF1B}" destId="{B09270AC-FCB4-42A3-9CC0-32A0DE86A0B5}" srcOrd="0" destOrd="0" parTransId="{9263C7EC-4D28-412C-A99D-7D3BB15F21D7}" sibTransId="{D9903A4E-B960-409F-AA73-9E3DF904BB0B}"/>
    <dgm:cxn modelId="{0C1731BB-4EA8-407A-B1E4-72FA69587D0C}" type="presOf" srcId="{9263C7EC-4D28-412C-A99D-7D3BB15F21D7}" destId="{506A0C32-80D9-4A6C-8E63-55A3A62890FA}" srcOrd="0" destOrd="0" presId="urn:microsoft.com/office/officeart/2005/8/layout/radial2"/>
    <dgm:cxn modelId="{013B0B15-CEFA-4CD7-B192-A5A77FF74FD5}" type="presOf" srcId="{B09270AC-FCB4-42A3-9CC0-32A0DE86A0B5}" destId="{DDD18530-96F8-40E2-90E2-B9FECBE0E2CF}" srcOrd="0" destOrd="0" presId="urn:microsoft.com/office/officeart/2005/8/layout/radial2"/>
    <dgm:cxn modelId="{4DEE0270-B03B-4ED8-B28B-0FD6A405D8A3}" type="presOf" srcId="{F3B54EC7-8218-464E-AC99-A0D4FD55BB4B}" destId="{DB1A4D6C-27C7-42D6-92F0-29D5E05319FF}" srcOrd="0" destOrd="0" presId="urn:microsoft.com/office/officeart/2005/8/layout/radial2"/>
    <dgm:cxn modelId="{9F071F7A-8EFA-40D5-8503-32C1B9FEDFCC}" type="presOf" srcId="{9846139E-90A5-476F-BAA3-A1C9FA54917D}" destId="{D3229206-466D-4BCA-90B5-E72EE1AAF2BE}" srcOrd="0" destOrd="0" presId="urn:microsoft.com/office/officeart/2005/8/layout/radial2"/>
    <dgm:cxn modelId="{D793BD63-FAE6-4AEC-9493-E68F2A910B07}" srcId="{B2828352-6E9B-4E91-8806-64510EB3BF1B}" destId="{9846139E-90A5-476F-BAA3-A1C9FA54917D}" srcOrd="2" destOrd="0" parTransId="{A9EAF182-FF35-4D81-85EA-8B9AAF7C6B44}" sibTransId="{5857277E-0F13-49B0-A072-AAD42BF4B6B9}"/>
    <dgm:cxn modelId="{31844BB8-C513-4D82-8202-C6721AA79FB2}" type="presOf" srcId="{814399F7-992C-4A97-82BB-05A771826FD1}" destId="{4B358EB7-9D1A-4EDC-8274-30245897615B}" srcOrd="0" destOrd="0" presId="urn:microsoft.com/office/officeart/2005/8/layout/radial2"/>
    <dgm:cxn modelId="{8730983B-6187-4893-BFA1-5E01D2AE0091}" type="presParOf" srcId="{DA324703-52D3-4F31-9957-271B4BD20950}" destId="{B34AF023-6745-4CA6-806E-756C5CAB1799}" srcOrd="0" destOrd="0" presId="urn:microsoft.com/office/officeart/2005/8/layout/radial2"/>
    <dgm:cxn modelId="{A7136687-C6B5-4D91-9B72-3F9DF2F16EAE}" type="presParOf" srcId="{B34AF023-6745-4CA6-806E-756C5CAB1799}" destId="{F6670617-6A2B-4E20-A025-40EA1632276E}" srcOrd="0" destOrd="0" presId="urn:microsoft.com/office/officeart/2005/8/layout/radial2"/>
    <dgm:cxn modelId="{A0E4B59D-ECFC-44CB-9056-B6A6563DFCC1}" type="presParOf" srcId="{F6670617-6A2B-4E20-A025-40EA1632276E}" destId="{D1BD9A26-F2FB-47B8-B2F7-857E10C52424}" srcOrd="0" destOrd="0" presId="urn:microsoft.com/office/officeart/2005/8/layout/radial2"/>
    <dgm:cxn modelId="{CED9BA62-099F-4767-95B8-D70B0341AB55}" type="presParOf" srcId="{F6670617-6A2B-4E20-A025-40EA1632276E}" destId="{058C48D4-A2A6-4746-93EE-33AB12C14FA2}" srcOrd="1" destOrd="0" presId="urn:microsoft.com/office/officeart/2005/8/layout/radial2"/>
    <dgm:cxn modelId="{DB8D29D4-D683-4FFE-9EDE-813945587039}" type="presParOf" srcId="{B34AF023-6745-4CA6-806E-756C5CAB1799}" destId="{506A0C32-80D9-4A6C-8E63-55A3A62890FA}" srcOrd="1" destOrd="0" presId="urn:microsoft.com/office/officeart/2005/8/layout/radial2"/>
    <dgm:cxn modelId="{352BABD0-2DD4-443B-8969-DAF5CB99B35D}" type="presParOf" srcId="{B34AF023-6745-4CA6-806E-756C5CAB1799}" destId="{3041207D-1572-4B2E-A44C-7657242B325B}" srcOrd="2" destOrd="0" presId="urn:microsoft.com/office/officeart/2005/8/layout/radial2"/>
    <dgm:cxn modelId="{DDB7CCF5-351E-441E-80D4-480D24BA7357}" type="presParOf" srcId="{3041207D-1572-4B2E-A44C-7657242B325B}" destId="{DDD18530-96F8-40E2-90E2-B9FECBE0E2CF}" srcOrd="0" destOrd="0" presId="urn:microsoft.com/office/officeart/2005/8/layout/radial2"/>
    <dgm:cxn modelId="{9BA8717A-D96F-4C52-8E0B-FC1F09616AFC}" type="presParOf" srcId="{3041207D-1572-4B2E-A44C-7657242B325B}" destId="{F75DD68F-F477-41FB-A8BB-1397F6AB46A2}" srcOrd="1" destOrd="0" presId="urn:microsoft.com/office/officeart/2005/8/layout/radial2"/>
    <dgm:cxn modelId="{C11BEDAE-CBB6-4A1D-936F-0AB91314B5A2}" type="presParOf" srcId="{B34AF023-6745-4CA6-806E-756C5CAB1799}" destId="{4B358EB7-9D1A-4EDC-8274-30245897615B}" srcOrd="3" destOrd="0" presId="urn:microsoft.com/office/officeart/2005/8/layout/radial2"/>
    <dgm:cxn modelId="{35770AA2-AFAC-4877-B91A-F5BA6F5DC6F1}" type="presParOf" srcId="{B34AF023-6745-4CA6-806E-756C5CAB1799}" destId="{F8839BF1-E293-499B-A5A7-82403F62B96B}" srcOrd="4" destOrd="0" presId="urn:microsoft.com/office/officeart/2005/8/layout/radial2"/>
    <dgm:cxn modelId="{872371E6-C8BA-43DB-8C46-BAFC7466E222}" type="presParOf" srcId="{F8839BF1-E293-499B-A5A7-82403F62B96B}" destId="{DB1A4D6C-27C7-42D6-92F0-29D5E05319FF}" srcOrd="0" destOrd="0" presId="urn:microsoft.com/office/officeart/2005/8/layout/radial2"/>
    <dgm:cxn modelId="{E7CC8ECA-8D03-4291-93EC-E4B570669586}" type="presParOf" srcId="{F8839BF1-E293-499B-A5A7-82403F62B96B}" destId="{0F5C2BF4-3818-4306-ADC0-41E24C6D6341}" srcOrd="1" destOrd="0" presId="urn:microsoft.com/office/officeart/2005/8/layout/radial2"/>
    <dgm:cxn modelId="{70DC4773-E5C6-4DA0-8C14-D40B2E99BF8D}" type="presParOf" srcId="{B34AF023-6745-4CA6-806E-756C5CAB1799}" destId="{9803A858-EA2F-4D35-B2CE-57A51FA3B9ED}" srcOrd="5" destOrd="0" presId="urn:microsoft.com/office/officeart/2005/8/layout/radial2"/>
    <dgm:cxn modelId="{6F5F478A-6DAD-4360-AF8C-97A384E1AC39}" type="presParOf" srcId="{B34AF023-6745-4CA6-806E-756C5CAB1799}" destId="{7AFAD1FE-253C-462E-8C68-0D4EF030299C}" srcOrd="6" destOrd="0" presId="urn:microsoft.com/office/officeart/2005/8/layout/radial2"/>
    <dgm:cxn modelId="{36C2FC13-4442-4D44-9768-413485E6078B}" type="presParOf" srcId="{7AFAD1FE-253C-462E-8C68-0D4EF030299C}" destId="{D3229206-466D-4BCA-90B5-E72EE1AAF2BE}" srcOrd="0" destOrd="0" presId="urn:microsoft.com/office/officeart/2005/8/layout/radial2"/>
    <dgm:cxn modelId="{70968897-5BDB-414A-9050-0C040FF793FC}" type="presParOf" srcId="{7AFAD1FE-253C-462E-8C68-0D4EF030299C}" destId="{0C32264F-7175-4365-BA57-97DE157FADE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2000" dirty="0" smtClean="0">
              <a:latin typeface="Constantia" pitchFamily="18" charset="0"/>
            </a:rPr>
            <a:t>На 01.01.</a:t>
          </a:r>
          <a:r>
            <a:rPr lang="ru-RU" sz="2000" dirty="0" smtClean="0">
              <a:solidFill>
                <a:srgbClr val="FF0000"/>
              </a:solidFill>
              <a:latin typeface="Constantia" pitchFamily="18" charset="0"/>
            </a:rPr>
            <a:t>2021 г.</a:t>
          </a:r>
        </a:p>
        <a:p>
          <a:r>
            <a:rPr lang="ru-RU" sz="2000" dirty="0" smtClean="0">
              <a:latin typeface="Constantia" pitchFamily="18" charset="0"/>
            </a:rPr>
            <a:t>0,0</a:t>
          </a:r>
          <a:endParaRPr lang="ru-RU" sz="2000" dirty="0">
            <a:latin typeface="Constantia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-2352" custLinFactNeighborY="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A83252C4-97C4-404C-96A8-ABFE3F610C1C}" type="presOf" srcId="{B51B600F-A9B8-487E-8F64-62E4935F9890}" destId="{9C7753FC-881D-4807-9196-A6AA45F75C92}" srcOrd="0" destOrd="0" presId="urn:microsoft.com/office/officeart/2005/8/layout/hierarchy1"/>
    <dgm:cxn modelId="{C9087E6F-5E24-467C-A377-3F70D0FC3149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ACB75F3F-3993-46D6-9531-2C3001F437BE}" type="presParOf" srcId="{8A9D7CB1-B6B2-42BF-B043-ADF1C5BEE41A}" destId="{4DC3E8D1-C231-4A4D-917C-38B43682E58B}" srcOrd="0" destOrd="0" presId="urn:microsoft.com/office/officeart/2005/8/layout/hierarchy1"/>
    <dgm:cxn modelId="{157BF90F-3AA4-4B89-92FA-118419657FFC}" type="presParOf" srcId="{4DC3E8D1-C231-4A4D-917C-38B43682E58B}" destId="{296F9EAE-A02C-4A9A-930F-1CACA7AD5C6D}" srcOrd="0" destOrd="0" presId="urn:microsoft.com/office/officeart/2005/8/layout/hierarchy1"/>
    <dgm:cxn modelId="{D58D50C1-3E33-4FC6-A013-6B3AAA2A4E1A}" type="presParOf" srcId="{296F9EAE-A02C-4A9A-930F-1CACA7AD5C6D}" destId="{65F8D749-9F3F-4F42-8516-FD61BA029C40}" srcOrd="0" destOrd="0" presId="urn:microsoft.com/office/officeart/2005/8/layout/hierarchy1"/>
    <dgm:cxn modelId="{F4EFC3A3-E8CE-4857-B71C-74998A17FF44}" type="presParOf" srcId="{296F9EAE-A02C-4A9A-930F-1CACA7AD5C6D}" destId="{9C7753FC-881D-4807-9196-A6AA45F75C92}" srcOrd="1" destOrd="0" presId="urn:microsoft.com/office/officeart/2005/8/layout/hierarchy1"/>
    <dgm:cxn modelId="{E35FF738-4599-4576-BF0B-5BCBEF701405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2000" dirty="0" smtClean="0">
              <a:latin typeface="Constantia" pitchFamily="18" charset="0"/>
              <a:cs typeface="Times New Roman" pitchFamily="18" charset="0"/>
            </a:rPr>
            <a:t>На 01.01.</a:t>
          </a:r>
          <a:r>
            <a:rPr lang="ru-RU" sz="2000" dirty="0" smtClean="0">
              <a:solidFill>
                <a:srgbClr val="FF0000"/>
              </a:solidFill>
              <a:latin typeface="Constantia" pitchFamily="18" charset="0"/>
              <a:cs typeface="Times New Roman" pitchFamily="18" charset="0"/>
            </a:rPr>
            <a:t>2022 г.</a:t>
          </a:r>
        </a:p>
        <a:p>
          <a:r>
            <a:rPr lang="ru-RU" sz="2000" dirty="0" smtClean="0">
              <a:latin typeface="Constantia" pitchFamily="18" charset="0"/>
              <a:cs typeface="Times New Roman" pitchFamily="18" charset="0"/>
            </a:rPr>
            <a:t>0,0</a:t>
          </a:r>
          <a:endParaRPr lang="ru-RU" sz="2000" dirty="0">
            <a:latin typeface="Constantia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E1E96696-9F3D-4A31-9689-BB40F372C6A3}" type="presOf" srcId="{B51B600F-A9B8-487E-8F64-62E4935F9890}" destId="{9C7753FC-881D-4807-9196-A6AA45F75C92}" srcOrd="0" destOrd="0" presId="urn:microsoft.com/office/officeart/2005/8/layout/hierarchy1"/>
    <dgm:cxn modelId="{5A83B56F-64EA-4B5B-A775-3F147C0A94EF}" type="presOf" srcId="{BAFB2B4E-080B-4CC8-8B3B-39ECCE942D22}" destId="{8A9D7CB1-B6B2-42BF-B043-ADF1C5BEE41A}" srcOrd="0" destOrd="0" presId="urn:microsoft.com/office/officeart/2005/8/layout/hierarchy1"/>
    <dgm:cxn modelId="{E54538B6-F9B7-4913-8E72-78F7C10BE9D6}" type="presParOf" srcId="{8A9D7CB1-B6B2-42BF-B043-ADF1C5BEE41A}" destId="{4DC3E8D1-C231-4A4D-917C-38B43682E58B}" srcOrd="0" destOrd="0" presId="urn:microsoft.com/office/officeart/2005/8/layout/hierarchy1"/>
    <dgm:cxn modelId="{ED617EFE-FD47-48E6-B7FE-C90212F02541}" type="presParOf" srcId="{4DC3E8D1-C231-4A4D-917C-38B43682E58B}" destId="{296F9EAE-A02C-4A9A-930F-1CACA7AD5C6D}" srcOrd="0" destOrd="0" presId="urn:microsoft.com/office/officeart/2005/8/layout/hierarchy1"/>
    <dgm:cxn modelId="{C41ECD4E-F0BB-48EE-AA78-D7AA637D8389}" type="presParOf" srcId="{296F9EAE-A02C-4A9A-930F-1CACA7AD5C6D}" destId="{65F8D749-9F3F-4F42-8516-FD61BA029C40}" srcOrd="0" destOrd="0" presId="urn:microsoft.com/office/officeart/2005/8/layout/hierarchy1"/>
    <dgm:cxn modelId="{293327BD-EB47-4C85-88C3-E22BD525334C}" type="presParOf" srcId="{296F9EAE-A02C-4A9A-930F-1CACA7AD5C6D}" destId="{9C7753FC-881D-4807-9196-A6AA45F75C92}" srcOrd="1" destOrd="0" presId="urn:microsoft.com/office/officeart/2005/8/layout/hierarchy1"/>
    <dgm:cxn modelId="{E0BEC9E7-40C3-4C02-9458-E8E4510E464A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2000" dirty="0" smtClean="0">
              <a:latin typeface="Constantia" pitchFamily="18" charset="0"/>
            </a:rPr>
            <a:t>На 01.01.</a:t>
          </a:r>
          <a:r>
            <a:rPr lang="ru-RU" sz="2000" dirty="0" smtClean="0">
              <a:solidFill>
                <a:srgbClr val="FF0000"/>
              </a:solidFill>
              <a:latin typeface="Constantia" pitchFamily="18" charset="0"/>
            </a:rPr>
            <a:t>20</a:t>
          </a:r>
          <a:r>
            <a:rPr lang="en-US" sz="2000" dirty="0" smtClean="0">
              <a:solidFill>
                <a:srgbClr val="FF0000"/>
              </a:solidFill>
              <a:latin typeface="Constantia" pitchFamily="18" charset="0"/>
            </a:rPr>
            <a:t>2</a:t>
          </a:r>
          <a:r>
            <a:rPr lang="ru-RU" sz="2000" dirty="0" smtClean="0">
              <a:solidFill>
                <a:srgbClr val="FF0000"/>
              </a:solidFill>
              <a:latin typeface="Constantia" pitchFamily="18" charset="0"/>
            </a:rPr>
            <a:t>3 г.</a:t>
          </a:r>
        </a:p>
        <a:p>
          <a:r>
            <a:rPr lang="ru-RU" sz="2000" dirty="0" smtClean="0">
              <a:latin typeface="Constantia" pitchFamily="18" charset="0"/>
            </a:rPr>
            <a:t>0,0</a:t>
          </a:r>
          <a:endParaRPr lang="ru-RU" sz="2000" dirty="0">
            <a:latin typeface="Constantia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F7225D33-54AC-4830-8B31-C7C4A4BC2389}" type="presOf" srcId="{BAFB2B4E-080B-4CC8-8B3B-39ECCE942D22}" destId="{8A9D7CB1-B6B2-42BF-B043-ADF1C5BEE41A}" srcOrd="0" destOrd="0" presId="urn:microsoft.com/office/officeart/2005/8/layout/hierarchy1"/>
    <dgm:cxn modelId="{65F989A3-3236-461D-A8CF-38A494B79107}" type="presOf" srcId="{B51B600F-A9B8-487E-8F64-62E4935F9890}" destId="{9C7753FC-881D-4807-9196-A6AA45F75C92}" srcOrd="0" destOrd="0" presId="urn:microsoft.com/office/officeart/2005/8/layout/hierarchy1"/>
    <dgm:cxn modelId="{A96C9F74-60C3-471C-971B-D58762353305}" type="presParOf" srcId="{8A9D7CB1-B6B2-42BF-B043-ADF1C5BEE41A}" destId="{4DC3E8D1-C231-4A4D-917C-38B43682E58B}" srcOrd="0" destOrd="0" presId="urn:microsoft.com/office/officeart/2005/8/layout/hierarchy1"/>
    <dgm:cxn modelId="{69D42056-64C4-4F0B-A399-550EAC53DF3A}" type="presParOf" srcId="{4DC3E8D1-C231-4A4D-917C-38B43682E58B}" destId="{296F9EAE-A02C-4A9A-930F-1CACA7AD5C6D}" srcOrd="0" destOrd="0" presId="urn:microsoft.com/office/officeart/2005/8/layout/hierarchy1"/>
    <dgm:cxn modelId="{2B2DF484-5248-4D6B-B867-FC599F9F82F3}" type="presParOf" srcId="{296F9EAE-A02C-4A9A-930F-1CACA7AD5C6D}" destId="{65F8D749-9F3F-4F42-8516-FD61BA029C40}" srcOrd="0" destOrd="0" presId="urn:microsoft.com/office/officeart/2005/8/layout/hierarchy1"/>
    <dgm:cxn modelId="{E7922740-58FE-408E-ACCB-FED49AC284D8}" type="presParOf" srcId="{296F9EAE-A02C-4A9A-930F-1CACA7AD5C6D}" destId="{9C7753FC-881D-4807-9196-A6AA45F75C92}" srcOrd="1" destOrd="0" presId="urn:microsoft.com/office/officeart/2005/8/layout/hierarchy1"/>
    <dgm:cxn modelId="{E39DC146-8905-49CE-9EB3-42C696A1B3F6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33E688-B09C-4351-9A11-322848A822E7}">
      <dsp:nvSpPr>
        <dsp:cNvPr id="0" name=""/>
        <dsp:cNvSpPr/>
      </dsp:nvSpPr>
      <dsp:spPr>
        <a:xfrm>
          <a:off x="2214571" y="2536019"/>
          <a:ext cx="3288958" cy="997366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onstantia" pitchFamily="18" charset="0"/>
            </a:rPr>
            <a:t>БЮДЖЕТ</a:t>
          </a:r>
          <a:endParaRPr lang="ru-RU" sz="2800" b="1" kern="1200" dirty="0">
            <a:latin typeface="Constantia" pitchFamily="18" charset="0"/>
          </a:endParaRPr>
        </a:p>
      </dsp:txBody>
      <dsp:txXfrm>
        <a:off x="2214571" y="2536019"/>
        <a:ext cx="3288958" cy="997366"/>
      </dsp:txXfrm>
    </dsp:sp>
    <dsp:sp modelId="{439D0571-A5BC-494E-BCB3-996461C42B8B}">
      <dsp:nvSpPr>
        <dsp:cNvPr id="0" name=""/>
        <dsp:cNvSpPr/>
      </dsp:nvSpPr>
      <dsp:spPr>
        <a:xfrm>
          <a:off x="428631" y="3179742"/>
          <a:ext cx="2073009" cy="1212988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-81596"/>
                <a:satOff val="-4716"/>
                <a:lumOff val="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alpha val="50000"/>
                <a:hueOff val="-81596"/>
                <a:satOff val="-4716"/>
                <a:lumOff val="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alpha val="50000"/>
                <a:hueOff val="-81596"/>
                <a:satOff val="-4716"/>
                <a:lumOff val="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alpha val="50000"/>
                <a:hueOff val="-81596"/>
                <a:satOff val="-4716"/>
                <a:lumOff val="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alpha val="50000"/>
                <a:hueOff val="-81596"/>
                <a:satOff val="-4716"/>
                <a:lumOff val="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alpha val="50000"/>
                <a:hueOff val="-81596"/>
                <a:satOff val="-4716"/>
                <a:lumOff val="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ГРАЖДАНИН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как налогоплательщик</a:t>
          </a:r>
          <a:endParaRPr lang="ru-RU" sz="1800" b="1" kern="1200" dirty="0"/>
        </a:p>
      </dsp:txBody>
      <dsp:txXfrm>
        <a:off x="428631" y="3179742"/>
        <a:ext cx="2073009" cy="1212988"/>
      </dsp:txXfrm>
    </dsp:sp>
    <dsp:sp modelId="{C252B990-42CF-4FED-9F9C-EB7E325A7ACE}">
      <dsp:nvSpPr>
        <dsp:cNvPr id="0" name=""/>
        <dsp:cNvSpPr/>
      </dsp:nvSpPr>
      <dsp:spPr>
        <a:xfrm>
          <a:off x="5214978" y="3178928"/>
          <a:ext cx="2216061" cy="1218645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-163191"/>
                <a:satOff val="-9432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alpha val="50000"/>
                <a:hueOff val="-163191"/>
                <a:satOff val="-9432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alpha val="50000"/>
                <a:hueOff val="-163191"/>
                <a:satOff val="-9432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alpha val="50000"/>
                <a:hueOff val="-163191"/>
                <a:satOff val="-9432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alpha val="50000"/>
                <a:hueOff val="-163191"/>
                <a:satOff val="-9432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alpha val="50000"/>
                <a:hueOff val="-163191"/>
                <a:satOff val="-9432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ГРАЖДАНИН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как получатель социальных гарантий</a:t>
          </a:r>
          <a:endParaRPr lang="ru-RU" sz="1800" b="1" kern="1200" dirty="0"/>
        </a:p>
      </dsp:txBody>
      <dsp:txXfrm>
        <a:off x="5214978" y="3178928"/>
        <a:ext cx="2216061" cy="12186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03A858-EA2F-4D35-B2CE-57A51FA3B9ED}">
      <dsp:nvSpPr>
        <dsp:cNvPr id="0" name=""/>
        <dsp:cNvSpPr/>
      </dsp:nvSpPr>
      <dsp:spPr>
        <a:xfrm rot="1988289">
          <a:off x="5406043" y="5107588"/>
          <a:ext cx="2291651" cy="43286"/>
        </a:xfrm>
        <a:custGeom>
          <a:avLst/>
          <a:gdLst/>
          <a:ahLst/>
          <a:cxnLst/>
          <a:rect l="0" t="0" r="0" b="0"/>
          <a:pathLst>
            <a:path>
              <a:moveTo>
                <a:pt x="0" y="21643"/>
              </a:moveTo>
              <a:lnTo>
                <a:pt x="2291651" y="21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58EB7-9D1A-4EDC-8274-30245897615B}">
      <dsp:nvSpPr>
        <dsp:cNvPr id="0" name=""/>
        <dsp:cNvSpPr/>
      </dsp:nvSpPr>
      <dsp:spPr>
        <a:xfrm rot="21329232">
          <a:off x="5589474" y="3482817"/>
          <a:ext cx="1891320" cy="43286"/>
        </a:xfrm>
        <a:custGeom>
          <a:avLst/>
          <a:gdLst/>
          <a:ahLst/>
          <a:cxnLst/>
          <a:rect l="0" t="0" r="0" b="0"/>
          <a:pathLst>
            <a:path>
              <a:moveTo>
                <a:pt x="0" y="21643"/>
              </a:moveTo>
              <a:lnTo>
                <a:pt x="1891320" y="21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A0C32-80D9-4A6C-8E63-55A3A62890FA}">
      <dsp:nvSpPr>
        <dsp:cNvPr id="0" name=""/>
        <dsp:cNvSpPr/>
      </dsp:nvSpPr>
      <dsp:spPr>
        <a:xfrm rot="19029628">
          <a:off x="5447296" y="2116109"/>
          <a:ext cx="1088028" cy="43286"/>
        </a:xfrm>
        <a:custGeom>
          <a:avLst/>
          <a:gdLst/>
          <a:ahLst/>
          <a:cxnLst/>
          <a:rect l="0" t="0" r="0" b="0"/>
          <a:pathLst>
            <a:path>
              <a:moveTo>
                <a:pt x="0" y="21643"/>
              </a:moveTo>
              <a:lnTo>
                <a:pt x="1088028" y="21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48D4-A2A6-4746-93EE-33AB12C14FA2}">
      <dsp:nvSpPr>
        <dsp:cNvPr id="0" name=""/>
        <dsp:cNvSpPr/>
      </dsp:nvSpPr>
      <dsp:spPr>
        <a:xfrm>
          <a:off x="2525900" y="1874698"/>
          <a:ext cx="3607653" cy="36076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D18530-96F8-40E2-90E2-B9FECBE0E2CF}">
      <dsp:nvSpPr>
        <dsp:cNvPr id="0" name=""/>
        <dsp:cNvSpPr/>
      </dsp:nvSpPr>
      <dsp:spPr>
        <a:xfrm>
          <a:off x="6120862" y="71447"/>
          <a:ext cx="2019591" cy="2019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400" kern="1200" dirty="0"/>
        </a:p>
      </dsp:txBody>
      <dsp:txXfrm>
        <a:off x="6120862" y="71447"/>
        <a:ext cx="2019591" cy="2019591"/>
      </dsp:txXfrm>
    </dsp:sp>
    <dsp:sp modelId="{DB1A4D6C-27C7-42D6-92F0-29D5E05319FF}">
      <dsp:nvSpPr>
        <dsp:cNvPr id="0" name=""/>
        <dsp:cNvSpPr/>
      </dsp:nvSpPr>
      <dsp:spPr>
        <a:xfrm>
          <a:off x="7474507" y="2262601"/>
          <a:ext cx="2164592" cy="2164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400" kern="1200" dirty="0"/>
        </a:p>
      </dsp:txBody>
      <dsp:txXfrm>
        <a:off x="7474507" y="2262601"/>
        <a:ext cx="2164592" cy="2164592"/>
      </dsp:txXfrm>
    </dsp:sp>
    <dsp:sp modelId="{D3229206-466D-4BCA-90B5-E72EE1AAF2BE}">
      <dsp:nvSpPr>
        <dsp:cNvPr id="0" name=""/>
        <dsp:cNvSpPr/>
      </dsp:nvSpPr>
      <dsp:spPr>
        <a:xfrm>
          <a:off x="7335301" y="5264959"/>
          <a:ext cx="2164592" cy="2164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n/>
              <a:latin typeface="Times New Roman" pitchFamily="18" charset="0"/>
              <a:cs typeface="Times New Roman" pitchFamily="18" charset="0"/>
            </a:rPr>
            <a:t>БЕЗВОЗМЕЗДНЫЕ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n/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1200" kern="1200" dirty="0"/>
        </a:p>
      </dsp:txBody>
      <dsp:txXfrm>
        <a:off x="7335301" y="5264959"/>
        <a:ext cx="2164592" cy="21645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0.15451</cdr:x>
      <cdr:y>0.92704</cdr:y>
    </cdr:from>
    <cdr:to>
      <cdr:x>0.21459</cdr:x>
      <cdr:y>0.98026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143536"/>
          <a:ext cx="500017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47DAA-F212-46A3-A03B-70753984F529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2EB8D6-99E1-41E8-910F-E6EF79D0C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990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851B19-8D61-42C9-BD2D-96C43753177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6EEEB-3D5C-44E2-A3AE-C7F0112F7C7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C8A2AA-6515-461E-A0A2-4D3E37ACC8E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166958-05FE-4404-A91E-8762EC42A2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68ECD-A665-471A-AD3D-2B15E0D61CE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782FF-121A-42F1-B860-817F42EC2E6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236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807E97-12CC-4A57-BBBF-C192C9DE803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F4B56-3D99-4D28-BAF3-780BF5DE89EE}" type="datetime1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CA6F8AA-2830-45F3-9FCA-8CE773768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46A5F-63A5-4258-BBA5-17BFD2BE94D0}" type="datetime1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3AA89-BD17-4E29-931C-2BD9A4FE3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096E5-E3B8-47B5-B5D8-50422EA2F4E7}" type="datetime1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7F03C-65FC-453E-AEE7-CB0DCE667D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7CAEA-BF84-452E-BD6D-879CA399C17A}" type="datetime1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FC345F2-93D2-4609-B2AF-4C21B8B9B4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596B1-D797-4587-8047-B558D394B269}" type="datetime1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CCE64-B65A-4F5B-A83B-7BD6FA15BD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D086CE-4878-44EF-979B-189AADA4CD18}" type="datetime1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3956E-4123-4D56-AB54-9AE3B78535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E44E9-56CC-409D-B518-BF96BB3FA042}" type="datetime1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E1CD4F9-DB01-49C8-A19E-89E2B25DA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C8739-0D9F-4F2E-B5C9-D827B9DD99DC}" type="datetime1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31473-B857-4A39-93DA-A318CB1217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4C5FD-452B-4C3F-BF0F-F6E5D3193CF2}" type="datetime1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E1667-DEF3-4849-8148-7DFBD75EAB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90D97-F451-4AC4-809D-74A89AE169C8}" type="datetime1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945E2-72EE-40C8-A1B5-C08657F2F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6F69E-7A5C-4084-9F09-C2F005202481}" type="datetime1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D2BE5-BF9F-44A3-B2B1-CFE54AF54F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9F87C8-29AB-4D31-9C21-28ADFE2CABD0}" type="datetime1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5C1FFBB-4CE8-4F44-9920-275482D103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0" y="857233"/>
            <a:ext cx="9144000" cy="2571768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/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проекту решения сельского поселения 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i="1" dirty="0" err="1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Имянликулевский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сельский совет муниципального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</a:t>
            </a:r>
            <a:r>
              <a:rPr lang="ru-RU" sz="2200" i="1" dirty="0" err="1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Чекмагушевский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 </a:t>
            </a:r>
            <a:endParaRPr lang="en-US" sz="2200" i="1" dirty="0" smtClean="0">
              <a:solidFill>
                <a:srgbClr val="0D5A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Республики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Башкортостан</a:t>
            </a:r>
            <a:endParaRPr lang="en-US" sz="2200" i="1" dirty="0">
              <a:solidFill>
                <a:srgbClr val="0D5A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сельского поселения </a:t>
            </a:r>
            <a:r>
              <a:rPr lang="ru-RU" sz="2200" i="1" dirty="0" err="1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Имянликулевский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района </a:t>
            </a:r>
            <a:r>
              <a:rPr lang="ru-RU" sz="2200" i="1" dirty="0" err="1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Чекмагушевский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Республики Башкортостан на 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r>
              <a:rPr lang="en-US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год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на плановый период 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</a:t>
            </a:r>
            <a:r>
              <a:rPr lang="en-US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20</a:t>
            </a:r>
            <a:r>
              <a:rPr lang="en-US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</a:t>
            </a:r>
            <a:r>
              <a:rPr lang="ru-RU" sz="2200" i="1" dirty="0" smtClean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i="1" dirty="0">
                <a:solidFill>
                  <a:srgbClr val="0D5A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1500188" y="142853"/>
            <a:ext cx="5976937" cy="8572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627313" y="2960688"/>
            <a:ext cx="6516687" cy="10429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>
              <a:defRPr/>
            </a:pPr>
            <a:endParaRPr lang="ru-RU" sz="1600" b="1" kern="0" dirty="0"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696075" y="6429375"/>
            <a:ext cx="2447925" cy="679450"/>
          </a:xfrm>
        </p:spPr>
        <p:txBody>
          <a:bodyPr/>
          <a:lstStyle/>
          <a:p>
            <a:pPr>
              <a:defRPr/>
            </a:pPr>
            <a:fld id="{9874A261-A94C-43F2-BF88-90D9F1E829FE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7" name="Рисунок 6" descr="95666edd-838a-42a2-acef-6d0a9c7221b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357562"/>
            <a:ext cx="4000528" cy="3357586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lhednzd5e78n.cloudfront.net/wp-content/uploads/2013/04/1040136_82699226_SXC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756084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42844" y="4714884"/>
            <a:ext cx="79295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основополагающее требование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предъявляемое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органам, составляющим и утверждающим бюджет.</a:t>
            </a:r>
          </a:p>
        </p:txBody>
      </p:sp>
      <p:sp>
        <p:nvSpPr>
          <p:cNvPr id="6" name="Овал 5"/>
          <p:cNvSpPr/>
          <p:nvPr/>
        </p:nvSpPr>
        <p:spPr>
          <a:xfrm>
            <a:off x="714348" y="2357430"/>
            <a:ext cx="2214578" cy="157163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ДОХОДЫ</a:t>
            </a:r>
          </a:p>
        </p:txBody>
      </p:sp>
      <p:sp>
        <p:nvSpPr>
          <p:cNvPr id="7" name="Овал 6"/>
          <p:cNvSpPr/>
          <p:nvPr/>
        </p:nvSpPr>
        <p:spPr>
          <a:xfrm>
            <a:off x="5643570" y="2428868"/>
            <a:ext cx="2571768" cy="157163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43690-DBE1-4812-AA06-DB63108B1E70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78EBF-6E9D-44A9-BE07-5F4B5B4794E5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-428660" y="0"/>
            <a:ext cx="8912225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  <a:defRPr/>
            </a:pPr>
            <a:endParaRPr lang="ru-RU" altLang="zh-CN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77900" algn="l"/>
                <a:tab pos="3441700" algn="l"/>
              </a:tabLst>
              <a:defRPr/>
            </a:pPr>
            <a:r>
              <a:rPr lang="en-US" altLang="zh-C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чего </a:t>
            </a:r>
            <a:r>
              <a:rPr lang="en-US" altLang="zh-C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формируется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доходная</a:t>
            </a:r>
            <a:r>
              <a:rPr lang="ru-RU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zh-CN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77900" algn="l"/>
                <a:tab pos="3441700" algn="l"/>
              </a:tabLst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	</a:t>
            </a:r>
          </a:p>
          <a:p>
            <a:pPr algn="ctr">
              <a:tabLst>
                <a:tab pos="977900" algn="l"/>
                <a:tab pos="3441700" algn="l"/>
              </a:tabLst>
              <a:defRPr/>
            </a:pPr>
            <a:r>
              <a:rPr lang="en-US" altLang="zh-CN" sz="2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571612"/>
          <a:ext cx="807246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-2500362" y="214290"/>
          <a:ext cx="15001980" cy="742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na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86190"/>
            <a:ext cx="3178965" cy="2119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B7C6E-6B29-4EB1-BFF2-406A18ABA8B4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42918"/>
            <a:ext cx="8229600" cy="500079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u="sng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28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4357694"/>
            <a:ext cx="5072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госпошлина; налоги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budj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785926"/>
            <a:ext cx="3225040" cy="2301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85728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086A0-7195-4D1B-B9AE-D9D81D4A2D2A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04"/>
            <a:ext cx="9144000" cy="642955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u="sng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2400" b="1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21481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Платежи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,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которые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включают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в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себя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возмездные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операции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от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прямого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предоставления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altLang="zh-CN" b="1" dirty="0" smtClean="0">
                <a:latin typeface="Constantia" pitchFamily="18" charset="0"/>
                <a:cs typeface="Arial" pitchFamily="34" charset="0"/>
              </a:rPr>
              <a:t>муниципальным образованием</a:t>
            </a:r>
            <a:r>
              <a:rPr lang="en-US" altLang="zh-CN" b="1" dirty="0" smtClean="0">
                <a:latin typeface="Constantia" pitchFamily="18" charset="0"/>
                <a:cs typeface="Arial" pitchFamily="34" charset="0"/>
              </a:rPr>
              <a:t> в </a:t>
            </a:r>
            <a:r>
              <a:rPr lang="en-US" altLang="zh-CN" b="1" dirty="0" err="1" smtClean="0">
                <a:latin typeface="Constantia" pitchFamily="18" charset="0"/>
                <a:cs typeface="Arial" pitchFamily="34" charset="0"/>
              </a:rPr>
              <a:t>пользование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имущества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и </a:t>
            </a:r>
            <a:r>
              <a:rPr lang="ru-RU" altLang="zh-CN" b="1" dirty="0" smtClean="0">
                <a:latin typeface="Constantia" pitchFamily="18" charset="0"/>
                <a:cs typeface="Arial" pitchFamily="34" charset="0"/>
              </a:rPr>
              <a:t>земельных участков</a:t>
            </a:r>
            <a:r>
              <a:rPr lang="en-US" altLang="zh-CN" b="1" dirty="0" smtClean="0">
                <a:latin typeface="Constantia" pitchFamily="18" charset="0"/>
                <a:cs typeface="Arial" pitchFamily="34" charset="0"/>
              </a:rPr>
              <a:t>, </a:t>
            </a:r>
            <a:r>
              <a:rPr lang="en-US" altLang="zh-CN" b="1" dirty="0" err="1" smtClean="0">
                <a:latin typeface="Constantia" pitchFamily="18" charset="0"/>
                <a:cs typeface="Arial" pitchFamily="34" charset="0"/>
              </a:rPr>
              <a:t>от</a:t>
            </a:r>
            <a:r>
              <a:rPr lang="en-US" altLang="zh-CN" b="1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Arial" pitchFamily="34" charset="0"/>
              </a:rPr>
              <a:t>различного</a:t>
            </a:r>
            <a:r>
              <a:rPr lang="en-US" altLang="zh-CN" b="1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Arial" pitchFamily="34" charset="0"/>
              </a:rPr>
              <a:t>вида</a:t>
            </a:r>
            <a:r>
              <a:rPr lang="en-US" altLang="zh-CN" b="1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Arial" pitchFamily="34" charset="0"/>
              </a:rPr>
              <a:t>услуг</a:t>
            </a:r>
            <a:r>
              <a:rPr lang="en-US" altLang="zh-CN" b="1" dirty="0" smtClean="0">
                <a:latin typeface="Constantia" pitchFamily="18" charset="0"/>
                <a:cs typeface="Arial" pitchFamily="34" charset="0"/>
              </a:rPr>
              <a:t>, а 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та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кже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платежи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в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виде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штрафов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или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иных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с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анкций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за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altLang="zh-CN" b="1" dirty="0" err="1" smtClean="0">
                <a:latin typeface="Constantia" pitchFamily="18" charset="0"/>
                <a:cs typeface="Times New Roman" pitchFamily="18" charset="0"/>
              </a:rPr>
              <a:t>н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арушение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законодательства</a:t>
            </a:r>
            <a:r>
              <a:rPr lang="ru-RU" altLang="zh-CN" b="1" dirty="0" smtClean="0">
                <a:latin typeface="Constantia" pitchFamily="18" charset="0"/>
                <a:cs typeface="Arial" pitchFamily="34" charset="0"/>
              </a:rPr>
              <a:t> и другие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.</a:t>
            </a:r>
            <a:endParaRPr lang="ru-RU" b="1" dirty="0">
              <a:latin typeface="Constantia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9" name="Рисунок 8" descr="s93815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77274">
            <a:off x="4351231" y="1329522"/>
            <a:ext cx="3286148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Depositphotos_38673399_l-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90508">
            <a:off x="585579" y="1884884"/>
            <a:ext cx="3552598" cy="2618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76488" cy="365125"/>
          </a:xfrm>
        </p:spPr>
        <p:txBody>
          <a:bodyPr/>
          <a:lstStyle/>
          <a:p>
            <a:pPr>
              <a:defRPr/>
            </a:pPr>
            <a:fld id="{DFDB7A24-6480-4D1D-B51C-AC32CEFA522F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28"/>
            <a:ext cx="8229600" cy="642956"/>
          </a:xfrm>
          <a:solidFill>
            <a:schemeClr val="bg1">
              <a:alpha val="5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u="sng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БЕЗВОЗМЕЗДНЫЕ ПОСТУПЛЕНИЯ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214818"/>
            <a:ext cx="4572000" cy="23083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Поступления в бюджет на безвозмездной и безвозвратной основе из бюджета муниципального района(субсидии и иные межбюджетные трансферты), а также перечисления от физических и юридических лиц (кроме налоговых и неналоговых доходов)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2" name="Рисунок 11" descr="69528848_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1571612"/>
            <a:ext cx="6500826" cy="357190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>
            <a:spLocks/>
          </p:cNvSpPr>
          <p:nvPr/>
        </p:nvSpPr>
        <p:spPr bwMode="auto">
          <a:xfrm>
            <a:off x="0" y="2204864"/>
            <a:ext cx="9144000" cy="288032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8"/>
          <p:cNvSpPr>
            <a:spLocks noChangeArrowheads="1"/>
          </p:cNvSpPr>
          <p:nvPr/>
        </p:nvSpPr>
        <p:spPr bwMode="auto">
          <a:xfrm>
            <a:off x="0" y="2924175"/>
            <a:ext cx="9144000" cy="1130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0"/>
          <p:cNvSpPr>
            <a:spLocks noChangeArrowheads="1"/>
          </p:cNvSpPr>
          <p:nvPr/>
        </p:nvSpPr>
        <p:spPr bwMode="auto">
          <a:xfrm>
            <a:off x="0" y="4054475"/>
            <a:ext cx="9144000" cy="1343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12"/>
          <p:cNvSpPr>
            <a:spLocks noChangeArrowheads="1"/>
          </p:cNvSpPr>
          <p:nvPr/>
        </p:nvSpPr>
        <p:spPr bwMode="auto">
          <a:xfrm>
            <a:off x="0" y="5397500"/>
            <a:ext cx="9144000" cy="146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15"/>
          <p:cNvSpPr txBox="1">
            <a:spLocks noChangeArrowheads="1"/>
          </p:cNvSpPr>
          <p:nvPr/>
        </p:nvSpPr>
        <p:spPr bwMode="auto">
          <a:xfrm>
            <a:off x="0" y="2571744"/>
            <a:ext cx="9501222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Предоставляются 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3038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3038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правовым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образованиям полномочий</a:t>
            </a:r>
          </a:p>
          <a:p>
            <a:pPr>
              <a:lnSpc>
                <a:spcPts val="1000"/>
              </a:lnSpc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3038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Предоставляются на условиях долевого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расходов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других</a:t>
            </a:r>
          </a:p>
          <a:p>
            <a:pPr marL="173038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трансферты – основной вид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безвозмездных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перечислений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91B3A-80BC-4570-BAB4-417BFF87656B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37"/>
          <p:cNvSpPr>
            <a:spLocks noChangeArrowheads="1" noChangeShapeType="1" noTextEdit="1"/>
          </p:cNvSpPr>
          <p:nvPr/>
        </p:nvSpPr>
        <p:spPr bwMode="auto">
          <a:xfrm>
            <a:off x="928662" y="714356"/>
            <a:ext cx="7429552" cy="7578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53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D5A50"/>
                </a:solidFill>
                <a:latin typeface="Times New Roman"/>
                <a:cs typeface="Times New Roman"/>
              </a:rPr>
              <a:t>Основные параметры проекта бюджета поселения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6143625"/>
            <a:ext cx="2233613" cy="577850"/>
          </a:xfrm>
        </p:spPr>
        <p:txBody>
          <a:bodyPr/>
          <a:lstStyle/>
          <a:p>
            <a:pPr>
              <a:defRPr/>
            </a:pPr>
            <a:fld id="{5318242B-46B6-4482-98E7-7D71AA53BEF4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2910" y="1785926"/>
          <a:ext cx="8001056" cy="477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7500958" y="1428736"/>
            <a:ext cx="1500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9" name="WordArt 17"/>
          <p:cNvSpPr>
            <a:spLocks noChangeArrowheads="1" noChangeShapeType="1" noTextEdit="1"/>
          </p:cNvSpPr>
          <p:nvPr/>
        </p:nvSpPr>
        <p:spPr bwMode="auto">
          <a:xfrm>
            <a:off x="357158" y="785794"/>
            <a:ext cx="8501122" cy="76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D5A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Доходы бюджета сельского поселения</a:t>
            </a:r>
          </a:p>
        </p:txBody>
      </p:sp>
      <p:sp>
        <p:nvSpPr>
          <p:cNvPr id="34830" name="TextBox 11"/>
          <p:cNvSpPr txBox="1">
            <a:spLocks noChangeArrowheads="1"/>
          </p:cNvSpPr>
          <p:nvPr/>
        </p:nvSpPr>
        <p:spPr bwMode="auto">
          <a:xfrm>
            <a:off x="7500938" y="1643063"/>
            <a:ext cx="1500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F5381-8D12-4803-B337-263FCCA5FFC5}" type="slidenum">
              <a:rPr lang="ru-RU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1397000"/>
          <a:ext cx="871543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65522-47FA-4D9A-898C-F000CDFBD2F5}" type="slidenum">
              <a:rPr lang="ru-RU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84994" name="Диаграмма 12"/>
          <p:cNvGraphicFramePr>
            <a:graphicFrameLocks/>
          </p:cNvGraphicFramePr>
          <p:nvPr/>
        </p:nvGraphicFramePr>
        <p:xfrm>
          <a:off x="-1285916" y="1857364"/>
          <a:ext cx="6634163" cy="2903538"/>
        </p:xfrm>
        <a:graphic>
          <a:graphicData uri="http://schemas.openxmlformats.org/presentationml/2006/ole">
            <p:oleObj spid="_x0000_s92177" name="Worksheet" r:id="rId3" imgW="7077075" imgH="3095625" progId="">
              <p:embed/>
            </p:oleObj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714744" y="4734560"/>
          <a:ext cx="5429256" cy="212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5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5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9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40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48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997,3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1327,0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1193,1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 трансферты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6008,2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7113,5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1327,0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1193,1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5033" name="TextBox 14"/>
          <p:cNvSpPr txBox="1">
            <a:spLocks noChangeArrowheads="1"/>
          </p:cNvSpPr>
          <p:nvPr/>
        </p:nvSpPr>
        <p:spPr bwMode="auto">
          <a:xfrm>
            <a:off x="7970838" y="3214688"/>
            <a:ext cx="10768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Тыс</a:t>
            </a:r>
            <a:r>
              <a:rPr lang="ru-RU" sz="1600" b="1" dirty="0">
                <a:latin typeface="Constantia" pitchFamily="18" charset="0"/>
              </a:rPr>
              <a:t>. руб.</a:t>
            </a:r>
          </a:p>
        </p:txBody>
      </p:sp>
      <p:pic>
        <p:nvPicPr>
          <p:cNvPr id="85034" name="Рисунок 15" descr="mone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1" y="1571612"/>
            <a:ext cx="400052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35" name="TextBox 16"/>
          <p:cNvSpPr txBox="1">
            <a:spLocks noChangeArrowheads="1"/>
          </p:cNvSpPr>
          <p:nvPr/>
        </p:nvSpPr>
        <p:spPr bwMode="auto">
          <a:xfrm>
            <a:off x="2214547" y="3071810"/>
            <a:ext cx="10001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4 220,9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714356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сельского поселения из бюджета муниципального района 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Rectangle 37"/>
          <p:cNvSpPr>
            <a:spLocks noChangeArrowheads="1"/>
          </p:cNvSpPr>
          <p:nvPr/>
        </p:nvSpPr>
        <p:spPr bwMode="auto">
          <a:xfrm>
            <a:off x="0" y="5286375"/>
            <a:ext cx="3000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всего: </a:t>
            </a:r>
            <a:b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8485,9 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9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2427,0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023 – 2312,4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4282" y="357166"/>
            <a:ext cx="850112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rPr>
              <a:t>Структура налоговых и неналоговых</a:t>
            </a:r>
          </a:p>
          <a:p>
            <a:pPr algn="ctr">
              <a:defRPr/>
            </a:pPr>
            <a: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rPr>
              <a:t>доходов бюджета сельского поселения в </a:t>
            </a:r>
            <a:r>
              <a:rPr lang="ru-RU" sz="20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+mn-cs"/>
              </a:rPr>
              <a:t>2021-2023 гг.</a:t>
            </a:r>
            <a:endParaRPr lang="ru-RU" sz="2000" b="1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C6497-92C6-49AB-8F8C-89C3EAC44996}" type="slidenum">
              <a:rPr lang="ru-RU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1285852" y="1428736"/>
          <a:ext cx="785814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8001056" cy="655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34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600" b="1" kern="10" spc="1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 Уважаемые жители сельского поселения!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88" y="500063"/>
            <a:ext cx="7326312" cy="8286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2800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142984"/>
            <a:ext cx="8640960" cy="5016758"/>
          </a:xfrm>
          <a:prstGeom prst="rect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200" i="1" dirty="0">
                <a:latin typeface="+mj-lt"/>
              </a:rPr>
              <a:t>	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Имянликулевского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поселения муниципального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0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Чекмагушевский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 составляет  аналитический документ «Бюджет для граждан», который содержит основные положения проекта решения о бюджете и отчета о его исполнении в доступной и понятной форме.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сельского поселения во время бюджетного года и показать формы их возможного взаимодействия с каждым гражданином по вопросам расходования общественных финансов. 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Информацию о бюджетном процессе и аналитический материал доступен на сайте 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Очень надеемся, что «Бюджет для граждан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станет доступным источником для повышения финансовой грамотности наших жителей  и активизации общественного контроля за муниципальными расходами.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8450A-F564-44EC-B8C3-03493A7CA524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grpSpPr>
        <p:pic>
          <p:nvPicPr>
            <p:cNvPr id="89104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89105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8909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09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642910" y="1"/>
            <a:ext cx="7890348" cy="64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  <a:endParaRPr lang="en-US" sz="2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бюджета сельского поселения в </a:t>
            </a:r>
            <a:r>
              <a:rPr lang="en-US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3гг</a:t>
            </a: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5572125"/>
            <a:ext cx="2590800" cy="1149350"/>
          </a:xfrm>
        </p:spPr>
        <p:txBody>
          <a:bodyPr/>
          <a:lstStyle/>
          <a:p>
            <a:pPr>
              <a:defRPr/>
            </a:pPr>
            <a:fld id="{3035C14C-853C-47F3-9691-E05947E7B4C6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89096" name="TextBox 21"/>
          <p:cNvSpPr txBox="1">
            <a:spLocks noChangeArrowheads="1"/>
          </p:cNvSpPr>
          <p:nvPr/>
        </p:nvSpPr>
        <p:spPr bwMode="auto">
          <a:xfrm>
            <a:off x="1763713" y="6237288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428596" y="1142984"/>
          <a:ext cx="378621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4857752" y="3929066"/>
          <a:ext cx="3857652" cy="21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4857752" y="1142984"/>
          <a:ext cx="385768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428596" y="3929066"/>
          <a:ext cx="378621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7158" y="214290"/>
            <a:ext cx="81375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сельского поселения на </a:t>
            </a:r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560E7-A140-4C0B-BE69-1E28AC47917A}" type="slidenum">
              <a:rPr lang="ru-RU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9216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44854923"/>
              </p:ext>
            </p:extLst>
          </p:nvPr>
        </p:nvGraphicFramePr>
        <p:xfrm>
          <a:off x="251520" y="1268760"/>
          <a:ext cx="8643937" cy="5014913"/>
        </p:xfrm>
        <a:graphic>
          <a:graphicData uri="http://schemas.openxmlformats.org/presentationml/2006/ole">
            <p:oleObj spid="_x0000_s93201" name="Worksheet" r:id="rId3" imgW="8505825" imgH="4933950" progId="Excel.Sheet.8">
              <p:embed/>
            </p:oleObj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6896537"/>
              </p:ext>
            </p:extLst>
          </p:nvPr>
        </p:nvGraphicFramePr>
        <p:xfrm>
          <a:off x="179512" y="941014"/>
          <a:ext cx="8568952" cy="5663907"/>
        </p:xfrm>
        <a:graphic>
          <a:graphicData uri="http://schemas.openxmlformats.org/drawingml/2006/table">
            <a:tbl>
              <a:tblPr/>
              <a:tblGrid>
                <a:gridCol w="5476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2745"/>
                <a:gridCol w="1216994"/>
                <a:gridCol w="962738"/>
              </a:tblGrid>
              <a:tr h="162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2021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2022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2023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8531,1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3025,0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2414,4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2556,7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1921,0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1936,0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 </a:t>
                      </a: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1039,9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723,1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730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1516,8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1194,9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1203,0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Резервные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фонды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346872757"/>
                  </a:ext>
                </a:extLst>
              </a:tr>
              <a:tr h="20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Другие общегосударственные вопросы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108,0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98,0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102,0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8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108,0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98,0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102,0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4147012283"/>
                  </a:ext>
                </a:extLst>
              </a:tr>
              <a:tr h="3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Другие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вопросы  в области  национальной безопасности и правоохранительной деятельности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979960136"/>
                  </a:ext>
                </a:extLst>
              </a:tr>
              <a:tr h="20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286,5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270,5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16,0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5478,1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970,0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305,0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17,3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3017,1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Благоустройство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2443,7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940,0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305,0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5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ОХРАНА ОКРУЖАЮЩЕЙ СРЕДЫ</a:t>
                      </a:r>
                      <a:endParaRPr lang="ru-RU" sz="12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55,1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21,0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Другие вопросы в области охраны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55,1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21,0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9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ОБРАЗОВАНИЕ</a:t>
                      </a:r>
                      <a:endParaRPr lang="ru-RU" sz="12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УСЛОВНО</a:t>
                      </a:r>
                      <a:r>
                        <a:rPr lang="ru-RU" sz="1200" b="1" i="1" baseline="0" dirty="0" smtClean="0">
                          <a:latin typeface="Times New Roman"/>
                          <a:ea typeface="Times New Roman"/>
                        </a:rPr>
                        <a:t> УТВЕРЖДЕННЫЕ РАСХОДЫ</a:t>
                      </a:r>
                      <a:endParaRPr lang="ru-RU" sz="12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56,4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2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1" i="1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64464" y="548680"/>
            <a:ext cx="87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44" y="1"/>
            <a:ext cx="9091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Распределение расходов бюджета сельского поселения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2021-2023гг.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024655"/>
      </p:ext>
    </p:extLst>
  </p:cSld>
  <p:clrMapOvr>
    <a:masterClrMapping/>
  </p:clrMapOvr>
  <p:transition spd="med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BB2D9-4D69-4268-9334-13351B020C8C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деятельность», тыс.руб.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2071543302"/>
              </p:ext>
            </p:extLst>
          </p:nvPr>
        </p:nvGraphicFramePr>
        <p:xfrm>
          <a:off x="1475656" y="1000108"/>
          <a:ext cx="6048672" cy="2108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558207768"/>
              </p:ext>
            </p:extLst>
          </p:nvPr>
        </p:nvGraphicFramePr>
        <p:xfrm>
          <a:off x="3275856" y="4214818"/>
          <a:ext cx="3600400" cy="264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04248" y="4214818"/>
            <a:ext cx="1944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Финансирование расходов по осуществлению дорожной на 2021 год составит 270,5тыс.руб.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3259242"/>
            <a:ext cx="9144000" cy="8489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экономика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тыс.руб.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081880887"/>
              </p:ext>
            </p:extLst>
          </p:nvPr>
        </p:nvGraphicFramePr>
        <p:xfrm>
          <a:off x="0" y="4214818"/>
          <a:ext cx="3143240" cy="264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193359650"/>
              </p:ext>
            </p:extLst>
          </p:nvPr>
        </p:nvGraphicFramePr>
        <p:xfrm>
          <a:off x="899592" y="1151220"/>
          <a:ext cx="7488832" cy="2001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46315-FD39-46FE-AD0C-CE1385C0149F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«Жилищно-коммунальное хозяйство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049169162"/>
              </p:ext>
            </p:extLst>
          </p:nvPr>
        </p:nvGraphicFramePr>
        <p:xfrm>
          <a:off x="-142908" y="3325802"/>
          <a:ext cx="3214710" cy="353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475017968"/>
              </p:ext>
            </p:extLst>
          </p:nvPr>
        </p:nvGraphicFramePr>
        <p:xfrm>
          <a:off x="2786050" y="2928934"/>
          <a:ext cx="321471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861565547"/>
              </p:ext>
            </p:extLst>
          </p:nvPr>
        </p:nvGraphicFramePr>
        <p:xfrm>
          <a:off x="5857884" y="2897174"/>
          <a:ext cx="3286116" cy="396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430548130"/>
              </p:ext>
            </p:extLst>
          </p:nvPr>
        </p:nvGraphicFramePr>
        <p:xfrm>
          <a:off x="714348" y="714356"/>
          <a:ext cx="609600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xmlns="" val="3859763204"/>
              </p:ext>
            </p:extLst>
          </p:nvPr>
        </p:nvGraphicFramePr>
        <p:xfrm>
          <a:off x="428596" y="1142984"/>
          <a:ext cx="8322527" cy="554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Заголовок 1"/>
          <p:cNvSpPr txBox="1">
            <a:spLocks/>
          </p:cNvSpPr>
          <p:nvPr/>
        </p:nvSpPr>
        <p:spPr>
          <a:xfrm>
            <a:off x="0" y="214290"/>
            <a:ext cx="9144000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Дотационность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юджета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поселения, в 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42938" y="4143375"/>
            <a:ext cx="7620000" cy="2276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0562" y="2514600"/>
            <a:ext cx="3652838" cy="1485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6424" y="2514600"/>
            <a:ext cx="3679823" cy="1485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42" y="1357298"/>
            <a:ext cx="5410200" cy="1000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290"/>
            <a:ext cx="8229600" cy="1000125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МУНИЦИПАЛЬНЫЙ ДОЛГ</a:t>
            </a:r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1785918" y="1571612"/>
            <a:ext cx="5286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Муниципальный долг  – обязательства по возврату взятых в долг денежных средств</a:t>
            </a: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685800" y="2667000"/>
            <a:ext cx="312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Цели заимствования:</a:t>
            </a:r>
          </a:p>
          <a:p>
            <a:pPr algn="ctr"/>
            <a:r>
              <a:rPr lang="ru-RU" sz="1400"/>
              <a:t>- Финансирование дефицита           бюджета;</a:t>
            </a:r>
          </a:p>
          <a:p>
            <a:pPr algn="ctr"/>
            <a:r>
              <a:rPr lang="ru-RU" sz="1400"/>
              <a:t> - 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29188" y="2714625"/>
            <a:ext cx="3000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/>
              <a:t> Привлечение кредитов банков;</a:t>
            </a:r>
          </a:p>
          <a:p>
            <a:pPr>
              <a:buFontTx/>
              <a:buChar char="-"/>
            </a:pPr>
            <a:r>
              <a:rPr lang="ru-RU" sz="1400"/>
              <a:t> Кредиты бюджета субъекта</a:t>
            </a: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685800" y="4214813"/>
            <a:ext cx="73914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</a:t>
            </a:r>
            <a:r>
              <a:rPr lang="ru-RU"/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/>
              <a:t>      Муниципальный долг </a:t>
            </a:r>
            <a:r>
              <a:rPr lang="ru-RU" sz="1600" b="1"/>
              <a:t>не должен превышать 50 % </a:t>
            </a:r>
            <a:r>
              <a:rPr lang="ru-RU" sz="1600"/>
              <a:t>собственных доходов бюджета.</a:t>
            </a:r>
          </a:p>
          <a:p>
            <a:pPr algn="just"/>
            <a:r>
              <a:rPr lang="ru-RU" sz="1600"/>
              <a:t>      Расходы на обслуживание  муниципального долга </a:t>
            </a:r>
            <a:r>
              <a:rPr lang="ru-RU" sz="1600" b="1"/>
              <a:t>не должны превышать 15 % </a:t>
            </a:r>
            <a:r>
              <a:rPr lang="ru-RU" sz="1600"/>
              <a:t>расходов бюджета без учета расходов осуществляемых за счет субвенций.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Box 43"/>
          <p:cNvSpPr txBox="1">
            <a:spLocks noChangeArrowheads="1"/>
          </p:cNvSpPr>
          <p:nvPr/>
        </p:nvSpPr>
        <p:spPr bwMode="auto">
          <a:xfrm>
            <a:off x="7092950" y="1341438"/>
            <a:ext cx="1357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Т</a:t>
            </a:r>
            <a:r>
              <a:rPr lang="ru-RU" sz="2000" b="1" dirty="0" smtClean="0">
                <a:latin typeface="Constantia" pitchFamily="18" charset="0"/>
              </a:rPr>
              <a:t>ыс</a:t>
            </a:r>
            <a:r>
              <a:rPr lang="ru-RU" sz="2000" b="1" dirty="0">
                <a:latin typeface="Constantia" pitchFamily="18" charset="0"/>
              </a:rPr>
              <a:t>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28604"/>
            <a:ext cx="492920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объем муниципального долга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xmlns="" val="3459888248"/>
              </p:ext>
            </p:extLst>
          </p:nvPr>
        </p:nvGraphicFramePr>
        <p:xfrm>
          <a:off x="142844" y="1285860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xmlns="" val="3560541915"/>
              </p:ext>
            </p:extLst>
          </p:nvPr>
        </p:nvGraphicFramePr>
        <p:xfrm>
          <a:off x="2643174" y="2857496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xmlns="" val="3392444881"/>
              </p:ext>
            </p:extLst>
          </p:nvPr>
        </p:nvGraphicFramePr>
        <p:xfrm>
          <a:off x="5543600" y="4553744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9532D-865C-4F1F-BAE5-D1C0DDC8CD19}" type="slidenum">
              <a:rPr lang="ru-RU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Скругленный прямоугольник 18"/>
          <p:cNvSpPr>
            <a:spLocks noChangeArrowheads="1"/>
          </p:cNvSpPr>
          <p:nvPr/>
        </p:nvSpPr>
        <p:spPr bwMode="auto">
          <a:xfrm>
            <a:off x="179388" y="1916113"/>
            <a:ext cx="8640762" cy="1944687"/>
          </a:xfrm>
          <a:prstGeom prst="roundRect">
            <a:avLst>
              <a:gd name="adj" fmla="val 16667"/>
            </a:avLst>
          </a:prstGeom>
          <a:noFill/>
          <a:ln w="25400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5539" y="3356992"/>
            <a:ext cx="12701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2021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101379" name="TextBox 2"/>
          <p:cNvSpPr txBox="1">
            <a:spLocks noChangeArrowheads="1"/>
          </p:cNvSpPr>
          <p:nvPr/>
        </p:nvSpPr>
        <p:spPr bwMode="auto">
          <a:xfrm>
            <a:off x="214282" y="1500174"/>
            <a:ext cx="8569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Объем </a:t>
            </a:r>
            <a:r>
              <a:rPr lang="ru-RU" sz="2000" b="1" dirty="0" smtClean="0">
                <a:latin typeface="Times New Roman" pitchFamily="18" charset="0"/>
              </a:rPr>
              <a:t> расходов </a:t>
            </a:r>
            <a:r>
              <a:rPr lang="ru-RU" sz="2000" b="1" dirty="0">
                <a:latin typeface="Times New Roman" pitchFamily="18" charset="0"/>
              </a:rPr>
              <a:t>на обслуживание муниципального долга:</a:t>
            </a:r>
          </a:p>
        </p:txBody>
      </p:sp>
      <p:sp>
        <p:nvSpPr>
          <p:cNvPr id="5" name="Овал 4"/>
          <p:cNvSpPr/>
          <p:nvPr/>
        </p:nvSpPr>
        <p:spPr>
          <a:xfrm>
            <a:off x="971600" y="2492896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7366" y="3284984"/>
            <a:ext cx="12809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2598" y="3286124"/>
            <a:ext cx="12809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18" name="Овал 17"/>
          <p:cNvSpPr/>
          <p:nvPr/>
        </p:nvSpPr>
        <p:spPr>
          <a:xfrm>
            <a:off x="3851920" y="2492896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876256" y="2420888"/>
            <a:ext cx="1049570" cy="822544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1391" name="Rectangle 114"/>
          <p:cNvSpPr>
            <a:spLocks noChangeArrowheads="1"/>
          </p:cNvSpPr>
          <p:nvPr/>
        </p:nvSpPr>
        <p:spPr bwMode="auto">
          <a:xfrm>
            <a:off x="971550" y="2781300"/>
            <a:ext cx="107473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</a:rPr>
              <a:t>      0,0</a:t>
            </a:r>
          </a:p>
        </p:txBody>
      </p:sp>
      <p:sp>
        <p:nvSpPr>
          <p:cNvPr id="101392" name="Rectangle 115"/>
          <p:cNvSpPr>
            <a:spLocks noChangeArrowheads="1"/>
          </p:cNvSpPr>
          <p:nvPr/>
        </p:nvSpPr>
        <p:spPr bwMode="auto">
          <a:xfrm>
            <a:off x="3924300" y="2781300"/>
            <a:ext cx="68103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</a:rPr>
              <a:t>     0,0</a:t>
            </a:r>
          </a:p>
        </p:txBody>
      </p:sp>
      <p:sp>
        <p:nvSpPr>
          <p:cNvPr id="101393" name="Rectangle 116"/>
          <p:cNvSpPr>
            <a:spLocks noChangeArrowheads="1"/>
          </p:cNvSpPr>
          <p:nvPr/>
        </p:nvSpPr>
        <p:spPr bwMode="auto">
          <a:xfrm>
            <a:off x="6948488" y="2708275"/>
            <a:ext cx="6318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</a:rPr>
              <a:t>    0,0</a:t>
            </a:r>
          </a:p>
        </p:txBody>
      </p:sp>
      <p:sp>
        <p:nvSpPr>
          <p:cNvPr id="29" name="Rectangle 120"/>
          <p:cNvSpPr>
            <a:spLocks noChangeArrowheads="1"/>
          </p:cNvSpPr>
          <p:nvPr/>
        </p:nvSpPr>
        <p:spPr bwMode="auto">
          <a:xfrm>
            <a:off x="0" y="500063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Управление муниципальным долгом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на 2021-20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2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3</a:t>
            </a: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годы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01395" name="TextBox 39"/>
          <p:cNvSpPr txBox="1">
            <a:spLocks noChangeArrowheads="1"/>
          </p:cNvSpPr>
          <p:nvPr/>
        </p:nvSpPr>
        <p:spPr bwMode="auto">
          <a:xfrm>
            <a:off x="323850" y="3933825"/>
            <a:ext cx="8351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Долговая нагрузка от собственных доходов</a:t>
            </a:r>
          </a:p>
        </p:txBody>
      </p:sp>
      <p:sp>
        <p:nvSpPr>
          <p:cNvPr id="101396" name="Скругленный прямоугольник 18"/>
          <p:cNvSpPr>
            <a:spLocks noChangeArrowheads="1"/>
          </p:cNvSpPr>
          <p:nvPr/>
        </p:nvSpPr>
        <p:spPr bwMode="auto">
          <a:xfrm>
            <a:off x="142844" y="4357694"/>
            <a:ext cx="8640763" cy="1439863"/>
          </a:xfrm>
          <a:prstGeom prst="roundRect">
            <a:avLst>
              <a:gd name="adj" fmla="val 16667"/>
            </a:avLst>
          </a:prstGeom>
          <a:noFill/>
          <a:ln w="25400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971600" y="4509120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3923928" y="4509120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6876256" y="4509120"/>
            <a:ext cx="1049571" cy="824076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1406" name="Rectangle 114"/>
          <p:cNvSpPr>
            <a:spLocks noChangeArrowheads="1"/>
          </p:cNvSpPr>
          <p:nvPr/>
        </p:nvSpPr>
        <p:spPr bwMode="auto">
          <a:xfrm>
            <a:off x="1071563" y="4714875"/>
            <a:ext cx="78581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</a:rPr>
              <a:t>    0,0</a:t>
            </a:r>
          </a:p>
        </p:txBody>
      </p:sp>
      <p:sp>
        <p:nvSpPr>
          <p:cNvPr id="101407" name="Rectangle 114"/>
          <p:cNvSpPr>
            <a:spLocks noChangeArrowheads="1"/>
          </p:cNvSpPr>
          <p:nvPr/>
        </p:nvSpPr>
        <p:spPr bwMode="auto">
          <a:xfrm>
            <a:off x="4140200" y="4797425"/>
            <a:ext cx="71913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</a:rPr>
              <a:t>  0,0</a:t>
            </a:r>
          </a:p>
        </p:txBody>
      </p:sp>
      <p:sp>
        <p:nvSpPr>
          <p:cNvPr id="101408" name="Rectangle 114"/>
          <p:cNvSpPr>
            <a:spLocks noChangeArrowheads="1"/>
          </p:cNvSpPr>
          <p:nvPr/>
        </p:nvSpPr>
        <p:spPr bwMode="auto">
          <a:xfrm>
            <a:off x="7019925" y="4797425"/>
            <a:ext cx="792163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</a:rPr>
              <a:t>   0,0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7155" y="5286388"/>
            <a:ext cx="12701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2021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919374" y="5301208"/>
            <a:ext cx="12809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871703" y="5301208"/>
            <a:ext cx="12809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101412" name="TextBox 52"/>
          <p:cNvSpPr txBox="1">
            <a:spLocks noChangeArrowheads="1"/>
          </p:cNvSpPr>
          <p:nvPr/>
        </p:nvSpPr>
        <p:spPr bwMode="auto">
          <a:xfrm>
            <a:off x="7524750" y="1989138"/>
            <a:ext cx="13335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Тыс.руб.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6044-70ED-4710-A325-44E1A50188B5}" type="slidenum">
              <a:rPr lang="ru-RU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Скругленный прямоугольник 18"/>
          <p:cNvSpPr>
            <a:spLocks noChangeArrowheads="1"/>
          </p:cNvSpPr>
          <p:nvPr/>
        </p:nvSpPr>
        <p:spPr bwMode="auto">
          <a:xfrm>
            <a:off x="285720" y="1571612"/>
            <a:ext cx="8642350" cy="3527425"/>
          </a:xfrm>
          <a:prstGeom prst="roundRect">
            <a:avLst>
              <a:gd name="adj" fmla="val 16667"/>
            </a:avLst>
          </a:prstGeom>
          <a:noFill/>
          <a:ln w="25400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Спасибо, что посетили информационный ресурс «Бюджет для граждан»!</a:t>
            </a:r>
            <a:endParaRPr lang="ru-RU" sz="3600" b="1" i="1">
              <a:solidFill>
                <a:srgbClr val="9A3130"/>
              </a:solidFill>
              <a:latin typeface="Constantia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883E7-D6D5-4527-AEE0-A107D7E634F9}" type="slidenum">
              <a:rPr lang="ru-RU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50" cy="365125"/>
          </a:xfrm>
        </p:spPr>
        <p:txBody>
          <a:bodyPr/>
          <a:lstStyle/>
          <a:p>
            <a:pPr>
              <a:defRPr/>
            </a:pPr>
            <a:fld id="{5248CE0B-340D-4818-872C-77B4F10B244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9144000" cy="638333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6" name="Скругленный прямоугольник 18"/>
          <p:cNvSpPr>
            <a:spLocks noChangeArrowheads="1"/>
          </p:cNvSpPr>
          <p:nvPr/>
        </p:nvSpPr>
        <p:spPr bwMode="auto">
          <a:xfrm>
            <a:off x="0" y="1285860"/>
            <a:ext cx="7993062" cy="1857375"/>
          </a:xfrm>
          <a:prstGeom prst="roundRect">
            <a:avLst>
              <a:gd name="adj" fmla="val 16667"/>
            </a:avLst>
          </a:prstGeom>
          <a:noFill/>
          <a:ln w="25400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000">
              <a:latin typeface="Constantia" pitchFamily="18" charset="0"/>
            </a:endParaRPr>
          </a:p>
        </p:txBody>
      </p:sp>
      <p:sp>
        <p:nvSpPr>
          <p:cNvPr id="7" name="Скругленный прямоугольник 18"/>
          <p:cNvSpPr>
            <a:spLocks noChangeArrowheads="1"/>
          </p:cNvSpPr>
          <p:nvPr/>
        </p:nvSpPr>
        <p:spPr bwMode="auto">
          <a:xfrm>
            <a:off x="0" y="5786454"/>
            <a:ext cx="8000992" cy="714380"/>
          </a:xfrm>
          <a:prstGeom prst="roundRect">
            <a:avLst>
              <a:gd name="adj" fmla="val 16667"/>
            </a:avLst>
          </a:prstGeom>
          <a:noFill/>
          <a:ln w="25400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000">
              <a:latin typeface="Constantia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214282" y="214290"/>
            <a:ext cx="76565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9" name="Shape"/>
          <p:cNvSpPr>
            <a:spLocks noChangeArrowheads="1"/>
          </p:cNvSpPr>
          <p:nvPr/>
        </p:nvSpPr>
        <p:spPr bwMode="auto">
          <a:xfrm>
            <a:off x="214282" y="1357298"/>
            <a:ext cx="7666038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25" algn="ctr">
              <a:lnSpc>
                <a:spcPts val="2163"/>
              </a:lnSpc>
              <a:spcBef>
                <a:spcPts val="2100"/>
              </a:spcBef>
              <a:spcAft>
                <a:spcPts val="213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«Бюджет для граждан»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– аналитический документ, разрабатываемый в целях предоставления гражданам актуальной информации о проекте  бюджета поселения в формате, доступном для широкого круга пользователей. В представленной информации отражены положения проекта  бюджета поселения на предстоящие три года: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21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год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202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-20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23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годы. 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0" y="5929330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</p:txBody>
      </p:sp>
      <p:pic>
        <p:nvPicPr>
          <p:cNvPr id="10" name="Рисунок 9" descr="bk_info_orig_57841_1461043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214686"/>
            <a:ext cx="4643470" cy="2517028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8856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ГРАЖДАНИН МОЖЕТ ПОВЛИЯТЬ НА СОСТАВ БЮДЖЕТА?</a:t>
            </a:r>
          </a:p>
          <a:p>
            <a:pPr algn="ctr"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F9D8-561C-4E4C-8523-0D070BB524DA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7" name="Рисунок 6" descr="publ_slu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714752"/>
            <a:ext cx="6429420" cy="28128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1428736"/>
            <a:ext cx="314327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</a:rPr>
              <a:t>Через публичные слушания по проекту бюджета поселения, которые проходят ежегодно в 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декабре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1357298"/>
            <a:ext cx="321471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</a:rPr>
              <a:t>Через публичные слушания по отчету об исполнении бюджета поселения, которые проходят ежегодно в 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апреле</a:t>
            </a:r>
            <a:r>
              <a:rPr lang="ru-RU" sz="2400" dirty="0" smtClean="0">
                <a:solidFill>
                  <a:srgbClr val="00B05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00B05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500034" y="928670"/>
          <a:ext cx="81439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500098" y="500042"/>
            <a:ext cx="882712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УЧАСТВУЕТ ГРАЖДАНИН В 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662" y="5357826"/>
            <a:ext cx="230980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доходной части бюджета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4" y="5380672"/>
            <a:ext cx="42148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B28AE-F851-4E76-A71A-BD0C6A64B50E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Рисунок 7" descr="Depositphotos_3642184_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56454">
            <a:off x="481215" y="1638883"/>
            <a:ext cx="2187383" cy="1737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bk_info_orig_57841_14610432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1142984"/>
            <a:ext cx="2214546" cy="1749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soc_sfer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9124" y="1285860"/>
            <a:ext cx="2357454" cy="164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5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1643050"/>
            <a:ext cx="241185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D518D-6A07-43AB-8660-F9C8F9B4C298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9144000" cy="1071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поселения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23528" y="1196752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pic>
        <p:nvPicPr>
          <p:cNvPr id="10" name="Рисунок 9" descr="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214554"/>
            <a:ext cx="3714776" cy="35242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143116"/>
            <a:ext cx="2714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Бюджетное послание Президента Российской Федерации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357694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Constantia" pitchFamily="18" charset="0"/>
              </a:rPr>
              <a:t>Прогноз социально-экономического развития района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2143116"/>
            <a:ext cx="2500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Основные направления бюджетной и налоговой политики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4357694"/>
            <a:ext cx="3028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Муниципальные программы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3489A-3AB3-4151-B1D2-03C21D455044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428604"/>
            <a:ext cx="7158037" cy="835021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</a:t>
            </a:r>
            <a:r>
              <a:rPr lang="ru-RU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бюджет</a:t>
            </a:r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?</a:t>
            </a:r>
            <a:endParaRPr lang="ru-RU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428736"/>
            <a:ext cx="4714940" cy="5429264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Бюджет - это план доходов и расходов. Каждый житель поселения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Граждане и как налогоплательщики и как потребители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 -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  <p:pic>
        <p:nvPicPr>
          <p:cNvPr id="9" name="Рисунок 8" descr="budj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500174"/>
            <a:ext cx="3548064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253A0-8E6F-43CF-8C1D-1FE765FE91BA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pic>
        <p:nvPicPr>
          <p:cNvPr id="20483" name="Picture 2" descr="http://www.mv.org.ua/imn/2012/b13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550072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42844" y="3286124"/>
            <a:ext cx="3929093" cy="273921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B0F0"/>
                </a:solidFill>
                <a:latin typeface="Constantia" pitchFamily="18" charset="0"/>
                <a:cs typeface="Arial" charset="0"/>
              </a:rPr>
              <a:t>ДОХОДЫ</a:t>
            </a:r>
          </a:p>
          <a:p>
            <a:pPr algn="ctr"/>
            <a:endParaRPr lang="ru-RU" sz="2000" b="1" u="sng" dirty="0" smtClean="0">
              <a:solidFill>
                <a:srgbClr val="7030A0"/>
              </a:solidFill>
              <a:latin typeface="Constantia" pitchFamily="18" charset="0"/>
              <a:cs typeface="Arial" charset="0"/>
            </a:endParaRPr>
          </a:p>
          <a:p>
            <a:pPr algn="ctr"/>
            <a:endParaRPr lang="ru-RU" sz="2000" b="1" u="sng" dirty="0">
              <a:solidFill>
                <a:srgbClr val="7030A0"/>
              </a:solidFill>
              <a:latin typeface="Constantia" pitchFamily="18" charset="0"/>
              <a:cs typeface="Arial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214810" y="3286124"/>
            <a:ext cx="3857625" cy="292387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Constantia" pitchFamily="18" charset="0"/>
                <a:cs typeface="Arial" charset="0"/>
              </a:rPr>
              <a:t>РАСХОДЫ</a:t>
            </a:r>
          </a:p>
          <a:p>
            <a:pPr algn="ctr"/>
            <a:endParaRPr lang="ru-RU" sz="2000" b="1" u="sng" dirty="0">
              <a:solidFill>
                <a:srgbClr val="7030A0"/>
              </a:solidFill>
              <a:latin typeface="Constantia" pitchFamily="18" charset="0"/>
              <a:cs typeface="Arial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это 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выплачиваемые </a:t>
            </a:r>
            <a:r>
              <a:rPr lang="ru-RU" sz="16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из бюджета </a:t>
            </a:r>
            <a:r>
              <a:rPr lang="ru-RU" sz="16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денежные средства (социальные выплаты населению, содержание муниципальных учреждений (образование, ЖКХ, культура, молодежная политика, физическая культура и спорт и другие), капитальное строительство и другие расходы)</a:t>
            </a:r>
            <a:endParaRPr lang="ru-RU" sz="16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vesy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6975766" cy="535782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68917-6616-4FE8-971B-25F732EBF1F2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643446"/>
            <a:ext cx="27860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Профицит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сли величина полученных доходов больше, чем величина произведенных расходов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4643446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Дефицит </a:t>
            </a:r>
            <a:r>
              <a:rPr lang="ru-RU" sz="2000" dirty="0" smtClean="0">
                <a:latin typeface="Constantia" pitchFamily="18" charset="0"/>
              </a:rPr>
              <a:t>–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сли величина полученных доходов меньше, чем величина произведенных расходов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571480"/>
            <a:ext cx="1543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Доход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571480"/>
            <a:ext cx="1709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Расход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8742</TotalTime>
  <Words>1123</Words>
  <Application>Microsoft Office PowerPoint</Application>
  <PresentationFormat>Экран (4:3)</PresentationFormat>
  <Paragraphs>309</Paragraphs>
  <Slides>29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Трек</vt:lpstr>
      <vt:lpstr>Worksheet</vt:lpstr>
      <vt:lpstr>Слайд 1</vt:lpstr>
      <vt:lpstr>Слайд 2</vt:lpstr>
      <vt:lpstr>Слайд 3</vt:lpstr>
      <vt:lpstr>Слайд 4</vt:lpstr>
      <vt:lpstr>Слайд 5</vt:lpstr>
      <vt:lpstr>Основы составления проекта бюджета поселения</vt:lpstr>
      <vt:lpstr>Что такое бюджет?</vt:lpstr>
      <vt:lpstr>Слайд 8</vt:lpstr>
      <vt:lpstr>Слайд 9</vt:lpstr>
      <vt:lpstr>Слайд 10</vt:lpstr>
      <vt:lpstr>Слайд 11</vt:lpstr>
      <vt:lpstr>НАЛОГОВЫЕ ДОХОДЫ</vt:lpstr>
      <vt:lpstr>НЕНАЛОГОВЫЕ ДОХОДЫ</vt:lpstr>
      <vt:lpstr>БЕЗВОЗМЕЗДНЫЕ ПОСТУПЛЕНИЯ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МУНИЦИПАЛЬНЫЙ ДОЛГ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Q7</cp:lastModifiedBy>
  <cp:revision>967</cp:revision>
  <cp:lastPrinted>2015-10-08T08:07:03Z</cp:lastPrinted>
  <dcterms:created xsi:type="dcterms:W3CDTF">2014-06-09T16:25:13Z</dcterms:created>
  <dcterms:modified xsi:type="dcterms:W3CDTF">2022-03-31T10:51:07Z</dcterms:modified>
</cp:coreProperties>
</file>