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74" r:id="rId5"/>
    <p:sldId id="272" r:id="rId6"/>
    <p:sldId id="271" r:id="rId7"/>
    <p:sldId id="262" r:id="rId8"/>
    <p:sldId id="273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BFB"/>
    <a:srgbClr val="D60093"/>
    <a:srgbClr val="FFFF66"/>
    <a:srgbClr val="F5ADEC"/>
    <a:srgbClr val="FF99FF"/>
    <a:srgbClr val="B099F1"/>
    <a:srgbClr val="50AEC8"/>
    <a:srgbClr val="5F5FEF"/>
    <a:srgbClr val="4FFF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46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4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5.5555555555555558E-3"/>
                  <c:y val="-1.395367148873835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3B-4FE5-A0BB-B12AB063BD27}"/>
                </c:ext>
              </c:extLst>
            </c:dLbl>
            <c:dLbl>
              <c:idx val="1"/>
              <c:layout>
                <c:manualLayout>
                  <c:x val="-5.5555555555555558E-3"/>
                  <c:y val="-1.62790697674418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3B-4FE5-A0BB-B12AB063BD27}"/>
                </c:ext>
              </c:extLst>
            </c:dLbl>
            <c:dLbl>
              <c:idx val="2"/>
              <c:layout>
                <c:manualLayout>
                  <c:x val="-1.3888888888888916E-2"/>
                  <c:y val="-6.977110419337129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3B-4FE5-A0BB-B12AB063BD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6904.2</c:v>
                </c:pt>
                <c:pt idx="1">
                  <c:v>4232.7</c:v>
                </c:pt>
                <c:pt idx="2">
                  <c:v>8485.9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43B-4FE5-A0BB-B12AB063BD2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4.0277777777777767E-2"/>
                  <c:y val="-9.302325581395364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3B-4FE5-A0BB-B12AB063BD27}"/>
                </c:ext>
              </c:extLst>
            </c:dLbl>
            <c:dLbl>
              <c:idx val="1"/>
              <c:layout>
                <c:manualLayout>
                  <c:x val="3.055555555555561E-2"/>
                  <c:y val="-1.395348837209301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3B-4FE5-A0BB-B12AB063BD27}"/>
                </c:ext>
              </c:extLst>
            </c:dLbl>
            <c:dLbl>
              <c:idx val="2"/>
              <c:layout>
                <c:manualLayout>
                  <c:x val="5.0000000000000044E-2"/>
                  <c:y val="-9.302325581395360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3B-4FE5-A0BB-B12AB063BD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6955.3</c:v>
                </c:pt>
                <c:pt idx="1">
                  <c:v>4127.5</c:v>
                </c:pt>
                <c:pt idx="2">
                  <c:v>8531.1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43B-4FE5-A0BB-B12AB063BD2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>
                <c:manualLayout>
                  <c:x val="2.5000000000000033E-2"/>
                  <c:y val="-3.02325581395348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3B-4FE5-A0BB-B12AB063BD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 formatCode="_-* #,##0.0_р_._-;\-* #,##0.0_р_._-;_-* &quot;-&quot;??_р_._-;_-@_-">
                  <c:v>51.1</c:v>
                </c:pt>
                <c:pt idx="2" formatCode="_-* #,##0.0_р_._-;\-* #,##0.0_р_._-;_-* &quot;-&quot;??_р_._-;_-@_-">
                  <c:v>45.2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43B-4FE5-A0BB-B12AB063BD2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2500000000000042E-2"/>
                  <c:y val="-2.790697674418607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3B-4FE5-A0BB-B12AB063BD27}"/>
                </c:ext>
              </c:extLst>
            </c:dLbl>
            <c:dLbl>
              <c:idx val="1"/>
              <c:layout>
                <c:manualLayout>
                  <c:x val="1.2500000000000016E-2"/>
                  <c:y val="-2.325581395348839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3B-4FE5-A0BB-B12AB063BD27}"/>
                </c:ext>
              </c:extLst>
            </c:dLbl>
            <c:dLbl>
              <c:idx val="2"/>
              <c:layout>
                <c:manualLayout>
                  <c:x val="1.250000000000002E-2"/>
                  <c:y val="-2.32558139534883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3B-4FE5-A0BB-B12AB063BD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_-* #,##0.0_р_._-;\-* #,##0.0_р_._-;_-* "-"??_р_._-;_-@_-</c:formatCode>
                <c:ptCount val="3"/>
                <c:pt idx="1">
                  <c:v>105.2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43B-4FE5-A0BB-B12AB063BD27}"/>
            </c:ext>
          </c:extLst>
        </c:ser>
        <c:shape val="box"/>
        <c:axId val="121425920"/>
        <c:axId val="121427456"/>
        <c:axId val="0"/>
      </c:bar3DChart>
      <c:catAx>
        <c:axId val="121425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427456"/>
        <c:crosses val="autoZero"/>
        <c:auto val="1"/>
        <c:lblAlgn val="ctr"/>
        <c:lblOffset val="100"/>
      </c:catAx>
      <c:valAx>
        <c:axId val="121427456"/>
        <c:scaling>
          <c:orientation val="minMax"/>
        </c:scaling>
        <c:delete val="1"/>
        <c:axPos val="l"/>
        <c:majorGridlines/>
        <c:numFmt formatCode="_-* #,##0.0_р_._-;\-* #,##0.0_р_._-;_-* &quot;-&quot;??_р_._-;_-@_-" sourceLinked="1"/>
        <c:tickLblPos val="none"/>
        <c:crossAx val="1214259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blipFill dpi="0" rotWithShape="1">
      <a:blip xmlns:r="http://schemas.openxmlformats.org/officeDocument/2006/relationships" r:embed="rId1">
        <a:alphaModFix amt="20000"/>
      </a:blip>
      <a:srcRect/>
      <a:stretch>
        <a:fillRect/>
      </a:stretch>
    </a:blipFill>
  </c:spPr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411909448818951"/>
          <c:y val="6.4646294236627252E-2"/>
          <c:w val="0.69172123797025764"/>
          <c:h val="0.6244146656190426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spPr>
              <a:solidFill>
                <a:srgbClr val="53DBF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0B-4430-B2C9-54412C2D9402}"/>
              </c:ext>
            </c:extLst>
          </c:dPt>
          <c:dPt>
            <c:idx val="1"/>
            <c:spPr>
              <a:solidFill>
                <a:srgbClr val="53DBF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0B-4430-B2C9-54412C2D9402}"/>
              </c:ext>
            </c:extLst>
          </c:dPt>
          <c:dPt>
            <c:idx val="2"/>
            <c:spPr>
              <a:solidFill>
                <a:srgbClr val="53DBF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0B-4430-B2C9-54412C2D9402}"/>
              </c:ext>
            </c:extLst>
          </c:dPt>
          <c:dLbls>
            <c:dLbl>
              <c:idx val="0"/>
              <c:layout>
                <c:manualLayout>
                  <c:x val="1.5277777777777781E-2"/>
                  <c:y val="-1.15439811136833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0B-4430-B2C9-54412C2D9402}"/>
                </c:ext>
              </c:extLst>
            </c:dLbl>
            <c:dLbl>
              <c:idx val="1"/>
              <c:layout>
                <c:manualLayout>
                  <c:x val="6.944444444444404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6 369,9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0B-4430-B2C9-54412C2D9402}"/>
                </c:ext>
              </c:extLst>
            </c:dLbl>
            <c:dLbl>
              <c:idx val="2"/>
              <c:layout>
                <c:manualLayout>
                  <c:x val="9.7221128608924005E-3"/>
                  <c:y val="-4.61759244547333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7 661,4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0B-4430-B2C9-54412C2D9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7113.5</c:v>
                </c:pt>
                <c:pt idx="1">
                  <c:v>3039.3</c:v>
                </c:pt>
                <c:pt idx="2">
                  <c:v>5677.4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80B-4430-B2C9-54412C2D94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1111111111111165E-2"/>
                  <c:y val="-6.926388668209989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0B-4430-B2C9-54412C2D9402}"/>
                </c:ext>
              </c:extLst>
            </c:dLbl>
            <c:dLbl>
              <c:idx val="1"/>
              <c:layout>
                <c:manualLayout>
                  <c:x val="1.8055555555555561E-2"/>
                  <c:y val="-9.235366685924820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5 551,0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0B-4430-B2C9-54412C2D9402}"/>
                </c:ext>
              </c:extLst>
            </c:dLbl>
            <c:dLbl>
              <c:idx val="2"/>
              <c:layout>
                <c:manualLayout>
                  <c:x val="1.5277777777777781E-2"/>
                  <c:y val="-1.3852959131398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3 719,4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0B-4430-B2C9-54412C2D9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1372.4</c:v>
                </c:pt>
                <c:pt idx="1">
                  <c:v>1193.4000000000001</c:v>
                </c:pt>
                <c:pt idx="2">
                  <c:v>1226.8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80B-4430-B2C9-54412C2D9402}"/>
            </c:ext>
          </c:extLst>
        </c:ser>
        <c:shape val="box"/>
        <c:axId val="121295616"/>
        <c:axId val="121297152"/>
        <c:axId val="0"/>
      </c:bar3DChart>
      <c:catAx>
        <c:axId val="1212956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</a:defRPr>
            </a:pPr>
            <a:endParaRPr lang="ru-RU"/>
          </a:p>
        </c:txPr>
        <c:crossAx val="121297152"/>
        <c:crosses val="autoZero"/>
        <c:auto val="1"/>
        <c:lblAlgn val="ctr"/>
        <c:lblOffset val="100"/>
      </c:catAx>
      <c:valAx>
        <c:axId val="121297152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12129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44794400700108"/>
          <c:y val="0.80301750576562247"/>
          <c:w val="0.65015212160979874"/>
          <c:h val="9.8585235120900214E-2"/>
        </c:manualLayout>
      </c:layout>
      <c:txPr>
        <a:bodyPr/>
        <a:lstStyle/>
        <a:p>
          <a:pPr>
            <a:defRPr sz="14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blipFill dpi="0" rotWithShape="1">
      <a:blip xmlns:r="http://schemas.openxmlformats.org/officeDocument/2006/relationships" r:embed="rId1">
        <a:alphaModFix amt="58000"/>
      </a:blip>
      <a:srcRect/>
      <a:stretch>
        <a:fillRect/>
      </a:stretch>
    </a:blipFill>
  </c:spPr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40"/>
      <c:depthPercent val="80"/>
      <c:rAngAx val="1"/>
    </c:view3D>
    <c:sideWall>
      <c:spPr>
        <a:scene3d>
          <a:camera prst="orthographicFront"/>
          <a:lightRig rig="threePt" dir="t"/>
        </a:scene3d>
        <a:sp3d>
          <a:bevelT w="6350"/>
        </a:sp3d>
      </c:spPr>
    </c:sideWall>
    <c:backWall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0.20347047244094491"/>
          <c:y val="8.3691814685955004E-2"/>
          <c:w val="0.53855850831146057"/>
          <c:h val="0.6612481230543911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5ADEC"/>
            </a:solidFill>
            <a:ln>
              <a:noFill/>
            </a:ln>
          </c:spPr>
          <c:dLbls>
            <c:dLbl>
              <c:idx val="0"/>
              <c:layout>
                <c:manualLayout>
                  <c:x val="1.1111111111111125E-2"/>
                  <c:y val="-2.0930232558139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3 709,2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69-474E-AF18-8F21E0064407}"/>
                </c:ext>
              </c:extLst>
            </c:dLbl>
            <c:dLbl>
              <c:idx val="1"/>
              <c:layout>
                <c:manualLayout>
                  <c:x val="9.7222222222222224E-3"/>
                  <c:y val="-2.0930232558139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5 500,6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69-474E-AF18-8F21E0064407}"/>
                </c:ext>
              </c:extLst>
            </c:dLbl>
            <c:dLbl>
              <c:idx val="2"/>
              <c:layout>
                <c:manualLayout>
                  <c:x val="2.0833333333333412E-2"/>
                  <c:y val="-3.48837209302325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69-474E-AF18-8F21E0064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1223.4000000000001</c:v>
                </c:pt>
                <c:pt idx="1">
                  <c:v>1139.5</c:v>
                </c:pt>
                <c:pt idx="2">
                  <c:v>1075.4000000000001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69-474E-AF18-8F21E00644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8055555555555561E-2"/>
                  <c:y val="-1.16279069767440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69-474E-AF18-8F21E0064407}"/>
                </c:ext>
              </c:extLst>
            </c:dLbl>
            <c:dLbl>
              <c:idx val="1"/>
              <c:layout>
                <c:manualLayout>
                  <c:x val="2.6388888888888878E-2"/>
                  <c:y val="-2.09302325581396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69-474E-AF18-8F21E0064407}"/>
                </c:ext>
              </c:extLst>
            </c:dLbl>
            <c:dLbl>
              <c:idx val="2"/>
              <c:layout>
                <c:manualLayout>
                  <c:x val="3.0555555555555582E-2"/>
                  <c:y val="-2.55813953488372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69-474E-AF18-8F21E00644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3.4</c:v>
                </c:pt>
                <c:pt idx="1">
                  <c:v>53.9</c:v>
                </c:pt>
                <c:pt idx="2">
                  <c:v>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B69-474E-AF18-8F21E0064407}"/>
            </c:ext>
          </c:extLst>
        </c:ser>
        <c:shape val="box"/>
        <c:axId val="121374976"/>
        <c:axId val="121393152"/>
        <c:axId val="0"/>
      </c:bar3DChart>
      <c:catAx>
        <c:axId val="121374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</a:defRPr>
            </a:pPr>
            <a:endParaRPr lang="ru-RU"/>
          </a:p>
        </c:txPr>
        <c:crossAx val="121393152"/>
        <c:crosses val="autoZero"/>
        <c:auto val="1"/>
        <c:lblAlgn val="ctr"/>
        <c:lblOffset val="100"/>
      </c:catAx>
      <c:valAx>
        <c:axId val="121393152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2137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299681830574658E-3"/>
          <c:y val="0.7685804797656105"/>
          <c:w val="0.21217290026246721"/>
          <c:h val="9.9301959348104749E-2"/>
        </c:manualLayout>
      </c:layout>
      <c:txPr>
        <a:bodyPr/>
        <a:lstStyle/>
        <a:p>
          <a:pPr>
            <a:defRPr sz="14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blipFill dpi="0" rotWithShape="1">
      <a:blip xmlns:r="http://schemas.openxmlformats.org/officeDocument/2006/relationships" r:embed="rId1">
        <a:alphaModFix amt="53000"/>
      </a:blip>
      <a:srcRect/>
      <a:stretch>
        <a:fillRect/>
      </a:stretch>
    </a:blipFill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848611111111113"/>
          <c:y val="0.51638006607841314"/>
        </c:manualLayout>
      </c:layout>
    </c:title>
    <c:plotArea>
      <c:layout>
        <c:manualLayout>
          <c:layoutTarget val="inner"/>
          <c:xMode val="edge"/>
          <c:yMode val="edge"/>
          <c:x val="0.36184711286089238"/>
          <c:y val="0.14225895024897997"/>
          <c:w val="0.30452865266841822"/>
          <c:h val="0.857741049751020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spPr>
              <a:solidFill>
                <a:srgbClr val="53DBF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90-4CC2-97B6-0B876D40C89D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90-4CC2-97B6-0B876D40C89D}"/>
              </c:ext>
            </c:extLst>
          </c:dPt>
          <c:dPt>
            <c:idx val="2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90-4CC2-97B6-0B876D40C89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997,3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108,0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6008,2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2345.5</c:v>
                </c:pt>
                <c:pt idx="1">
                  <c:v>289.8</c:v>
                </c:pt>
                <c:pt idx="2">
                  <c:v>15557.2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A90-4CC2-97B6-0B876D40C89D}"/>
            </c:ext>
          </c:extLst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4864927821522931"/>
          <c:y val="0.36080008723385987"/>
          <c:w val="0.24996183289588958"/>
          <c:h val="0.63919991276615018"/>
        </c:manualLayout>
      </c:layout>
      <c:txPr>
        <a:bodyPr/>
        <a:lstStyle/>
        <a:p>
          <a:pPr>
            <a:defRPr sz="14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3793262007314732"/>
          <c:y val="0.5010786995567057"/>
        </c:manualLayout>
      </c:layout>
    </c:title>
    <c:plotArea>
      <c:layout>
        <c:manualLayout>
          <c:layoutTarget val="inner"/>
          <c:xMode val="edge"/>
          <c:yMode val="edge"/>
          <c:x val="0.19075029756880141"/>
          <c:y val="0.11865996520674015"/>
          <c:w val="0.59205904884879268"/>
          <c:h val="0.8413449656467797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1"/>
            <c:spPr>
              <a:solidFill>
                <a:srgbClr val="53DBF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55-40A8-951E-DD53E7D3809E}"/>
              </c:ext>
            </c:extLst>
          </c:dPt>
          <c:dPt>
            <c:idx val="1"/>
            <c:bubble3D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55-40A8-951E-DD53E7D3809E}"/>
              </c:ext>
            </c:extLst>
          </c:dPt>
          <c:dPt>
            <c:idx val="2"/>
            <c:bubble3D val="1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55-40A8-951E-DD53E7D3809E}"/>
              </c:ext>
            </c:extLst>
          </c:dPt>
          <c:dLbls>
            <c:dLbl>
              <c:idx val="1"/>
              <c:layout>
                <c:manualLayout>
                  <c:x val="3.7710429712255425E-2"/>
                  <c:y val="-4.97606305705685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55-40A8-951E-DD53E7D380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1268</c:v>
                </c:pt>
                <c:pt idx="1">
                  <c:v>79.5</c:v>
                </c:pt>
                <c:pt idx="2">
                  <c:v>4329.9000000000005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655-40A8-951E-DD53E7D380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1647786609307447"/>
          <c:y val="0.50464415548572195"/>
        </c:manualLayout>
      </c:layout>
    </c:title>
    <c:plotArea>
      <c:layout>
        <c:manualLayout>
          <c:layoutTarget val="inner"/>
          <c:xMode val="edge"/>
          <c:yMode val="edge"/>
          <c:x val="0.11337357792097692"/>
          <c:y val="9.8190451958850761E-2"/>
          <c:w val="0.73635551592607063"/>
          <c:h val="0.8587778758679491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spPr>
              <a:solidFill>
                <a:srgbClr val="53DBFB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83-40C8-82A5-7BF1E2CF0F27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83-40C8-82A5-7BF1E2CF0F27}"/>
              </c:ext>
            </c:extLst>
          </c:dPt>
          <c:dPt>
            <c:idx val="2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A83-40C8-82A5-7BF1E2CF0F2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1265,1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89,6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684,6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2763.3</c:v>
                </c:pt>
                <c:pt idx="1">
                  <c:v>231.1</c:v>
                </c:pt>
                <c:pt idx="2">
                  <c:v>19295.09999999998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A83-40C8-82A5-7BF1E2CF0F27}"/>
            </c:ext>
          </c:extLst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0.34375</cdr:x>
      <cdr:y>0.48983</cdr:y>
    </cdr:from>
    <cdr:to>
      <cdr:x>0.44375</cdr:x>
      <cdr:y>0.65727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3240" y="2674942"/>
          <a:ext cx="914400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113F2-1C4B-40E4-A287-7FDEB3D5555F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782FF-121A-42F1-B860-817F42EC2E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16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82FF-121A-42F1-B860-817F42EC2E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23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188967-1E6E-4C30-9519-42C1FF020400}" type="datetimeFigureOut">
              <a:rPr lang="en-GB" smtClean="0"/>
              <a:pPr/>
              <a:t>29/03/2022</a:t>
            </a:fld>
            <a:endParaRPr lang="en-GB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8915" b="20542"/>
          <a:stretch/>
        </p:blipFill>
        <p:spPr>
          <a:xfrm>
            <a:off x="0" y="0"/>
            <a:ext cx="9144000" cy="14088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72074"/>
            <a:ext cx="6400800" cy="5334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исполнении бюджета  </a:t>
            </a:r>
          </a:p>
          <a:p>
            <a:pPr algn="l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Имянликулевский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сельсовет </a:t>
            </a:r>
          </a:p>
          <a:p>
            <a:pPr algn="l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Чекмагушевский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  </a:t>
            </a:r>
          </a:p>
          <a:p>
            <a:pPr algn="l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Республики Башкортостан </a:t>
            </a:r>
          </a:p>
          <a:p>
            <a:pPr algn="l">
              <a:defRPr/>
            </a:pP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2021год</a:t>
            </a:r>
            <a:r>
              <a:rPr lang="ru-RU" sz="1800" spc="5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pc="5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643866" cy="2500330"/>
          </a:xfrm>
          <a:solidFill>
            <a:schemeClr val="bg1">
              <a:alpha val="64000"/>
            </a:schemeClr>
          </a:solidFill>
          <a:ln>
            <a:noFill/>
          </a:ln>
          <a:effectLst>
            <a:softEdge rad="127000"/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spc="50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Имянликулевский</a:t>
            </a:r>
            <a:r>
              <a:rPr lang="ru-RU" sz="3600" spc="5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сельский совет муниципального района </a:t>
            </a:r>
            <a:r>
              <a:rPr lang="ru-RU" sz="3600" spc="50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Чекмагушевский</a:t>
            </a:r>
            <a:r>
              <a:rPr lang="ru-RU" sz="3600" spc="5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  Республики Башкортостан</a:t>
            </a:r>
            <a:endParaRPr lang="ru-RU" sz="36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632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1248"/>
            <a:ext cx="9144000" cy="4801314"/>
          </a:xfrm>
          <a:prstGeom prst="rect">
            <a:avLst/>
          </a:prstGeom>
          <a:blipFill dpi="0" rotWithShape="1">
            <a:blip r:embed="rId2" cstate="print">
              <a:alphaModFix amt="59000"/>
            </a:blip>
            <a:srcRect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Имянликулевский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сельский совет  муниципального района 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Чекмагушевский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 Республики Башкортостан</a:t>
            </a:r>
          </a:p>
          <a:p>
            <a:pPr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452440, Республика Башкортостан,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Чекмагушевский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с.Имянликулево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ул.Школьная, д.2</a:t>
            </a:r>
          </a:p>
          <a:p>
            <a:pPr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сельского поселения: Хафизова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Разалия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Лифовна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Тел.: 8(34796)2-42-10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Управляющий делами: Юнусова  Елена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Фиданисовна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500042"/>
            <a:ext cx="4887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714620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Спасибо, что посетили информационный ресурс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граждан»!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404664"/>
            <a:ext cx="9144000" cy="5078313"/>
          </a:xfrm>
          <a:prstGeom prst="rect">
            <a:avLst/>
          </a:prstGeom>
          <a:blipFill dpi="0" rotWithShape="1">
            <a:blip r:embed="rId2" cstate="print">
              <a:alphaModFix amt="15000"/>
            </a:blip>
            <a:srcRect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Сельское поселение </a:t>
            </a:r>
            <a:r>
              <a:rPr lang="ru-RU" sz="1600" dirty="0" err="1" smtClean="0">
                <a:latin typeface="Arial New Bash" pitchFamily="34" charset="-52"/>
                <a:cs typeface="Times New Roman" pitchFamily="18" charset="0"/>
              </a:rPr>
              <a:t>Имянликулевский</a:t>
            </a: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 сельский совет муниципального района </a:t>
            </a:r>
            <a:r>
              <a:rPr lang="ru-RU" sz="1600" dirty="0" err="1" smtClean="0">
                <a:latin typeface="Arial New Bash" pitchFamily="34" charset="-52"/>
                <a:cs typeface="Times New Roman" pitchFamily="18" charset="0"/>
              </a:rPr>
              <a:t>Чекмагушевский</a:t>
            </a: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 </a:t>
            </a: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район образован в 1918 году.</a:t>
            </a:r>
          </a:p>
          <a:p>
            <a:pPr algn="just">
              <a:defRPr/>
            </a:pPr>
            <a:endParaRPr lang="ru-RU" sz="1600" dirty="0" smtClean="0">
              <a:latin typeface="Arial New Bash" pitchFamily="34" charset="-52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В составе сельского совета – 3 населенных пунктов. </a:t>
            </a:r>
          </a:p>
          <a:p>
            <a:pPr algn="just">
              <a:defRPr/>
            </a:pPr>
            <a:endParaRPr lang="ru-RU" sz="1600" dirty="0" smtClean="0">
              <a:latin typeface="Arial New Bash" pitchFamily="34" charset="-52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Административный центр находится в с. </a:t>
            </a:r>
            <a:r>
              <a:rPr lang="ru-RU" sz="1600" dirty="0" err="1" smtClean="0">
                <a:latin typeface="Arial New Bash" pitchFamily="34" charset="-52"/>
                <a:cs typeface="Times New Roman" pitchFamily="18" charset="0"/>
              </a:rPr>
              <a:t>Имянликулево</a:t>
            </a:r>
            <a:r>
              <a:rPr lang="ru-RU" sz="1600" dirty="0" smtClean="0">
                <a:latin typeface="Arial New Bash" pitchFamily="34" charset="-52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ru-RU" sz="1600" dirty="0" smtClean="0">
                <a:latin typeface="Arial New Bash" pitchFamily="34" charset="-52"/>
              </a:rPr>
              <a:t>Площадь сельского поселения составляет 8694 га, куда входят населенные пункты с. </a:t>
            </a:r>
            <a:r>
              <a:rPr lang="ru-RU" sz="1600" dirty="0" err="1" smtClean="0">
                <a:latin typeface="Arial New Bash" pitchFamily="34" charset="-52"/>
              </a:rPr>
              <a:t>Имянликулево</a:t>
            </a:r>
            <a:r>
              <a:rPr lang="ru-RU" sz="1600" dirty="0" smtClean="0">
                <a:latin typeface="Arial New Bash" pitchFamily="34" charset="-52"/>
              </a:rPr>
              <a:t>, с. Верхний </a:t>
            </a:r>
            <a:r>
              <a:rPr lang="ru-RU" sz="1600" dirty="0" err="1" smtClean="0">
                <a:latin typeface="Arial New Bash" pitchFamily="34" charset="-52"/>
              </a:rPr>
              <a:t>Аташ</a:t>
            </a:r>
            <a:r>
              <a:rPr lang="ru-RU" sz="1600" dirty="0" smtClean="0">
                <a:latin typeface="Arial New Bash" pitchFamily="34" charset="-52"/>
              </a:rPr>
              <a:t>, д. </a:t>
            </a:r>
            <a:r>
              <a:rPr lang="ru-RU" sz="1600" dirty="0" err="1" smtClean="0">
                <a:latin typeface="Arial New Bash" pitchFamily="34" charset="-52"/>
              </a:rPr>
              <a:t>Земеево</a:t>
            </a:r>
            <a:r>
              <a:rPr lang="ru-RU" sz="1600" dirty="0" smtClean="0">
                <a:latin typeface="Arial New Bash" pitchFamily="34" charset="-52"/>
              </a:rPr>
              <a:t>. Всего хозяйств – 622, проживает 1264 человека.</a:t>
            </a:r>
          </a:p>
          <a:p>
            <a:r>
              <a:rPr lang="ru-RU" sz="1600" dirty="0" smtClean="0">
                <a:latin typeface="Arial New Bash" pitchFamily="34" charset="-52"/>
              </a:rPr>
              <a:t>На территории поселения функционирует 2 фельдшерско-акушерских пункта, 2 школы (МБОУ СОШ с. </a:t>
            </a:r>
            <a:r>
              <a:rPr lang="ru-RU" sz="1600" dirty="0" err="1" smtClean="0">
                <a:latin typeface="Arial New Bash" pitchFamily="34" charset="-52"/>
              </a:rPr>
              <a:t>Имянликулево</a:t>
            </a:r>
            <a:r>
              <a:rPr lang="ru-RU" sz="1600" dirty="0" smtClean="0">
                <a:latin typeface="Arial New Bash" pitchFamily="34" charset="-52"/>
              </a:rPr>
              <a:t> и НОШ с. Верхний </a:t>
            </a:r>
            <a:r>
              <a:rPr lang="ru-RU" sz="1600" dirty="0" err="1" smtClean="0">
                <a:latin typeface="Arial New Bash" pitchFamily="34" charset="-52"/>
              </a:rPr>
              <a:t>Аташ</a:t>
            </a:r>
            <a:r>
              <a:rPr lang="ru-RU" sz="1600" dirty="0" smtClean="0">
                <a:latin typeface="Arial New Bash" pitchFamily="34" charset="-52"/>
              </a:rPr>
              <a:t>  общее число  обучающихся детей 117,  учителей 19).  </a:t>
            </a:r>
          </a:p>
          <a:p>
            <a:r>
              <a:rPr lang="ru-RU" sz="1600" dirty="0" smtClean="0">
                <a:latin typeface="Arial New Bash" pitchFamily="34" charset="-52"/>
              </a:rPr>
              <a:t>        В детском саду, с. </a:t>
            </a:r>
            <a:r>
              <a:rPr lang="ru-RU" sz="1600" dirty="0" err="1" smtClean="0">
                <a:latin typeface="Arial New Bash" pitchFamily="34" charset="-52"/>
              </a:rPr>
              <a:t>Имянликулево</a:t>
            </a:r>
            <a:r>
              <a:rPr lang="ru-RU" sz="1600" dirty="0" smtClean="0">
                <a:latin typeface="Arial New Bash" pitchFamily="34" charset="-52"/>
              </a:rPr>
              <a:t> работает 2 группы, где воспитываются 40 детей, В детском саду с. </a:t>
            </a:r>
            <a:r>
              <a:rPr lang="ru-RU" sz="1600" dirty="0" err="1" smtClean="0">
                <a:latin typeface="Arial New Bash" pitchFamily="34" charset="-52"/>
              </a:rPr>
              <a:t>Верхне</a:t>
            </a:r>
            <a:r>
              <a:rPr lang="ru-RU" sz="1600" dirty="0" smtClean="0">
                <a:latin typeface="Arial New Bash" pitchFamily="34" charset="-52"/>
              </a:rPr>
              <a:t> </a:t>
            </a:r>
            <a:r>
              <a:rPr lang="ru-RU" sz="1600" dirty="0" err="1" smtClean="0">
                <a:latin typeface="Arial New Bash" pitchFamily="34" charset="-52"/>
              </a:rPr>
              <a:t>Аташево</a:t>
            </a:r>
            <a:r>
              <a:rPr lang="ru-RU" sz="1600" dirty="0" smtClean="0">
                <a:latin typeface="Arial New Bash" pitchFamily="34" charset="-52"/>
              </a:rPr>
              <a:t>  работает 1 группа , где воспитываются 20 детей. Всего работают по штату 11 сотрудников.</a:t>
            </a:r>
          </a:p>
          <a:p>
            <a:r>
              <a:rPr lang="ru-RU" sz="1600" dirty="0" smtClean="0">
                <a:latin typeface="Arial New Bash" pitchFamily="34" charset="-52"/>
              </a:rPr>
              <a:t>       Так же Функционирует 1 филиал сбербанка, 2 отделения почты России, 2 сельских Домов культуры, 2 библиотеки.</a:t>
            </a:r>
          </a:p>
          <a:p>
            <a:r>
              <a:rPr lang="ru-RU" sz="1600" dirty="0" smtClean="0">
                <a:latin typeface="Arial New Bash" pitchFamily="34" charset="-52"/>
              </a:rPr>
              <a:t>На территории поселения осуществляет финансово-хозяйственную деятельность ООО СП«Базы»,11 крестьянско-фермерских хозяйств,  6 точек торговли которые обслуживают жителей продукцией и промышленными  </a:t>
            </a:r>
            <a:r>
              <a:rPr lang="ru-RU" dirty="0" smtClean="0">
                <a:latin typeface="Arial New Bash" pitchFamily="34" charset="-52"/>
              </a:rPr>
              <a:t>товарами.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786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Администрация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Имянликулевского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муниципального района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Чекмагушевский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 составляет  аналитический документ «Бюджет для граждан», который содержит основные положения проекта решения о бюджете и отчета о его исполнении в доступной и понятной форме.</a:t>
            </a:r>
          </a:p>
          <a:p>
            <a:pPr algn="just">
              <a:defRPr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 своей сути бюджет для граждан - это упрощенная версия бюджетного документа, которая использует доступные форматы, чтобы облегчить для граждан понимание бюджета, объяснить им планы и действия Администрации сельского поселения во время бюджетного года и показать формы их возможного взаимодействия с каждым гражданином по вопросам расходования общественных финансов. </a:t>
            </a:r>
          </a:p>
          <a:p>
            <a:pPr algn="just">
              <a:defRPr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Информацию о бюджетном процессе и аналитический материал доступен на сайте .</a:t>
            </a:r>
          </a:p>
          <a:p>
            <a:pPr algn="just">
              <a:defRPr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Очень надеемся, что «Бюджет для граждан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станет доступным источником для повышения финансовой грамотности наших жителей  и активизации общественного контроля за муниципальными расходами.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28604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kern="10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сельского поселения!</a:t>
            </a:r>
            <a:endParaRPr lang="ru-RU" sz="3200" b="1" kern="10" spc="1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42974" y="214290"/>
            <a:ext cx="103584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D5A50"/>
                </a:solidFill>
                <a:latin typeface="Times New Roman"/>
                <a:cs typeface="Times New Roman"/>
              </a:rPr>
              <a:t>Динамика доходов и расходов сельского поселения </a:t>
            </a:r>
          </a:p>
          <a:p>
            <a:pPr algn="ctr">
              <a:defRPr/>
            </a:pPr>
            <a:r>
              <a:rPr lang="ru-RU" sz="3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D5A50"/>
                </a:solidFill>
                <a:latin typeface="Times New Roman"/>
                <a:cs typeface="Times New Roman"/>
              </a:rPr>
              <a:t>за 2019-2021 гг.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585970209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28"/>
            <a:ext cx="628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Динамика доходов сельского поселения за 2019-2021гг.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01024" y="1857364"/>
            <a:ext cx="879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14414" y="214290"/>
            <a:ext cx="7429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</a:t>
            </a:r>
          </a:p>
          <a:p>
            <a:pPr algn="ctr">
              <a:defRPr/>
            </a:pPr>
            <a:r>
              <a:rPr lang="ru-RU" b="1" dirty="0" smtClean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бюджета </a:t>
            </a:r>
          </a:p>
          <a:p>
            <a:pPr algn="ctr">
              <a:defRPr/>
            </a:pPr>
            <a:r>
              <a:rPr lang="ru-RU" b="1" dirty="0" smtClean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за 2019-2021гг.</a:t>
            </a:r>
            <a:endParaRPr lang="ru-RU" b="1" dirty="0">
              <a:ln w="11430"/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1571612"/>
            <a:ext cx="879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0" y="3611554"/>
          <a:ext cx="9144000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1397000"/>
          <a:ext cx="4714876" cy="331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8572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безвозмездных поступлений в бюджет сельского поселения из бюджета муниципального района 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2019-2021гг. 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57818" y="1500174"/>
          <a:ext cx="3786182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64464" y="1428736"/>
            <a:ext cx="879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1"/>
          <p:cNvGrpSpPr>
            <a:grpSpLocks/>
          </p:cNvGrpSpPr>
          <p:nvPr/>
        </p:nvGrpSpPr>
        <p:grpSpPr bwMode="auto">
          <a:xfrm>
            <a:off x="1187624" y="4293089"/>
            <a:ext cx="6840760" cy="646150"/>
            <a:chOff x="1200" y="2700"/>
            <a:chExt cx="3369" cy="411"/>
          </a:xfrm>
        </p:grpSpPr>
        <p:sp>
          <p:nvSpPr>
            <p:cNvPr id="144390" name="AutoShape 6"/>
            <p:cNvSpPr>
              <a:spLocks noChangeArrowheads="1"/>
            </p:cNvSpPr>
            <p:nvPr/>
          </p:nvSpPr>
          <p:spPr bwMode="gray">
            <a:xfrm>
              <a:off x="1200" y="2747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0D4F2"/>
                </a:gs>
                <a:gs pos="100000">
                  <a:srgbClr val="80D4F2">
                    <a:gamma/>
                    <a:tint val="6078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91" name="AutoShape 7"/>
            <p:cNvSpPr>
              <a:spLocks noChangeArrowheads="1"/>
            </p:cNvSpPr>
            <p:nvPr/>
          </p:nvSpPr>
          <p:spPr bwMode="gray">
            <a:xfrm>
              <a:off x="1229" y="2984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DE2F5"/>
                </a:gs>
                <a:gs pos="100000">
                  <a:srgbClr val="ADE2F5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92" name="AutoShape 8"/>
            <p:cNvSpPr>
              <a:spLocks noChangeArrowheads="1"/>
            </p:cNvSpPr>
            <p:nvPr/>
          </p:nvSpPr>
          <p:spPr bwMode="gray">
            <a:xfrm>
              <a:off x="1229" y="2754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80D4F2">
                    <a:gamma/>
                    <a:tint val="33333"/>
                    <a:invGamma/>
                  </a:srgbClr>
                </a:gs>
                <a:gs pos="100000">
                  <a:srgbClr val="80D4F2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00" name="Text Box 16"/>
            <p:cNvSpPr txBox="1">
              <a:spLocks noChangeArrowheads="1"/>
            </p:cNvSpPr>
            <p:nvPr/>
          </p:nvSpPr>
          <p:spPr bwMode="gray">
            <a:xfrm>
              <a:off x="1800" y="2700"/>
              <a:ext cx="2769" cy="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Жилищно-коммунальное хозяйство 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5478,1тыс. руб.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1440" y="2739"/>
              <a:ext cx="336" cy="333"/>
              <a:chOff x="1289" y="582"/>
              <a:chExt cx="668" cy="668"/>
            </a:xfrm>
          </p:grpSpPr>
          <p:sp>
            <p:nvSpPr>
              <p:cNvPr id="144490" name="Oval 106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491" name="Oval 107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492" name="Oval 108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493" name="Oval 109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494" name="Oval 110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495" name="Text Box 111"/>
            <p:cNvSpPr txBox="1">
              <a:spLocks noChangeArrowheads="1"/>
            </p:cNvSpPr>
            <p:nvPr/>
          </p:nvSpPr>
          <p:spPr bwMode="gray">
            <a:xfrm>
              <a:off x="1488" y="2747"/>
              <a:ext cx="240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5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сельского поселения</a:t>
            </a:r>
            <a:b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2021 год –8531,1 тыс. руб., </a:t>
            </a:r>
            <a:b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числе:</a:t>
            </a:r>
            <a:endParaRPr lang="en-US" sz="3200" dirty="0" smtClean="0"/>
          </a:p>
        </p:txBody>
      </p:sp>
      <p:grpSp>
        <p:nvGrpSpPr>
          <p:cNvPr id="4" name="Group 172"/>
          <p:cNvGrpSpPr>
            <a:grpSpLocks/>
          </p:cNvGrpSpPr>
          <p:nvPr/>
        </p:nvGrpSpPr>
        <p:grpSpPr bwMode="auto">
          <a:xfrm>
            <a:off x="1187624" y="5590720"/>
            <a:ext cx="6840760" cy="646113"/>
            <a:chOff x="1209" y="3150"/>
            <a:chExt cx="3360" cy="407"/>
          </a:xfrm>
        </p:grpSpPr>
        <p:sp>
          <p:nvSpPr>
            <p:cNvPr id="144502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tint val="36471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3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FC0F2"/>
                </a:gs>
                <a:gs pos="100000">
                  <a:srgbClr val="CFC0F2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4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A080E6">
                    <a:gamma/>
                    <a:tint val="54510"/>
                    <a:invGamma/>
                  </a:srgbClr>
                </a:gs>
                <a:gs pos="100000">
                  <a:srgbClr val="A080E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5" name="Text Box 121"/>
            <p:cNvSpPr txBox="1">
              <a:spLocks noChangeArrowheads="1"/>
            </p:cNvSpPr>
            <p:nvPr/>
          </p:nvSpPr>
          <p:spPr bwMode="gray">
            <a:xfrm>
              <a:off x="1755" y="3150"/>
              <a:ext cx="280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Образование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4,0тыс. руб.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5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144507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08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09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10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11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512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7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73"/>
          <p:cNvGrpSpPr>
            <a:grpSpLocks/>
          </p:cNvGrpSpPr>
          <p:nvPr/>
        </p:nvGrpSpPr>
        <p:grpSpPr bwMode="auto">
          <a:xfrm>
            <a:off x="1187624" y="3717033"/>
            <a:ext cx="6840760" cy="646336"/>
            <a:chOff x="1200" y="1755"/>
            <a:chExt cx="3360" cy="420"/>
          </a:xfrm>
        </p:grpSpPr>
        <p:grpSp>
          <p:nvGrpSpPr>
            <p:cNvPr id="7" name="Group 129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44514" name="Oval 13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15" name="Oval 13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16" name="Oval 13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17" name="Oval 13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18" name="Oval 13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519" name="Text Box 135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44521" name="AutoShape 137"/>
            <p:cNvSpPr>
              <a:spLocks noChangeArrowheads="1"/>
            </p:cNvSpPr>
            <p:nvPr/>
          </p:nvSpPr>
          <p:spPr bwMode="gray">
            <a:xfrm>
              <a:off x="1200" y="1832"/>
              <a:ext cx="3360" cy="29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tint val="4862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2" name="AutoShape 138"/>
            <p:cNvSpPr>
              <a:spLocks noChangeArrowheads="1"/>
            </p:cNvSpPr>
            <p:nvPr/>
          </p:nvSpPr>
          <p:spPr bwMode="gray">
            <a:xfrm>
              <a:off x="1229" y="204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0AB8C"/>
                </a:gs>
                <a:gs pos="100000">
                  <a:srgbClr val="F0AB8C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3" name="AutoShape 139"/>
            <p:cNvSpPr>
              <a:spLocks noChangeArrowheads="1"/>
            </p:cNvSpPr>
            <p:nvPr/>
          </p:nvSpPr>
          <p:spPr bwMode="gray">
            <a:xfrm>
              <a:off x="1229" y="1815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17943">
                    <a:gamma/>
                    <a:tint val="33333"/>
                    <a:invGamma/>
                  </a:srgbClr>
                </a:gs>
                <a:gs pos="100000">
                  <a:srgbClr val="F1794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4" name="Text Box 140"/>
            <p:cNvSpPr txBox="1">
              <a:spLocks noChangeArrowheads="1"/>
            </p:cNvSpPr>
            <p:nvPr/>
          </p:nvSpPr>
          <p:spPr bwMode="gray">
            <a:xfrm>
              <a:off x="1800" y="1755"/>
              <a:ext cx="201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Национальная экономика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286,5 тыс. руб.</a:t>
              </a:r>
            </a:p>
          </p:txBody>
        </p:sp>
        <p:grpSp>
          <p:nvGrpSpPr>
            <p:cNvPr id="8" name="Group 141"/>
            <p:cNvGrpSpPr>
              <a:grpSpLocks/>
            </p:cNvGrpSpPr>
            <p:nvPr/>
          </p:nvGrpSpPr>
          <p:grpSpPr bwMode="auto">
            <a:xfrm>
              <a:off x="1440" y="1800"/>
              <a:ext cx="336" cy="333"/>
              <a:chOff x="1289" y="582"/>
              <a:chExt cx="668" cy="668"/>
            </a:xfrm>
          </p:grpSpPr>
          <p:sp>
            <p:nvSpPr>
              <p:cNvPr id="144526" name="Oval 1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27" name="Oval 1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28" name="Oval 1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29" name="Oval 1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30" name="Oval 1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531" name="Text Box 147"/>
            <p:cNvSpPr txBox="1">
              <a:spLocks noChangeArrowheads="1"/>
            </p:cNvSpPr>
            <p:nvPr/>
          </p:nvSpPr>
          <p:spPr bwMode="gray">
            <a:xfrm>
              <a:off x="1488" y="1808"/>
              <a:ext cx="24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>
                  <a:solidFill>
                    <a:srgbClr val="000000"/>
                  </a:solidFill>
                </a:rPr>
                <a:t>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168"/>
          <p:cNvGrpSpPr>
            <a:grpSpLocks/>
          </p:cNvGrpSpPr>
          <p:nvPr/>
        </p:nvGrpSpPr>
        <p:grpSpPr bwMode="auto">
          <a:xfrm>
            <a:off x="1187624" y="4869158"/>
            <a:ext cx="6840760" cy="646006"/>
            <a:chOff x="1200" y="1305"/>
            <a:chExt cx="3369" cy="398"/>
          </a:xfrm>
        </p:grpSpPr>
        <p:sp>
          <p:nvSpPr>
            <p:cNvPr id="144497" name="AutoShape 113"/>
            <p:cNvSpPr>
              <a:spLocks noChangeArrowheads="1"/>
            </p:cNvSpPr>
            <p:nvPr/>
          </p:nvSpPr>
          <p:spPr bwMode="gray">
            <a:xfrm>
              <a:off x="1200" y="1352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2DE78"/>
                </a:gs>
                <a:gs pos="100000">
                  <a:srgbClr val="F2DE78">
                    <a:gamma/>
                    <a:tint val="39216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8" name="AutoShape 114"/>
            <p:cNvSpPr>
              <a:spLocks noChangeArrowheads="1"/>
            </p:cNvSpPr>
            <p:nvPr/>
          </p:nvSpPr>
          <p:spPr bwMode="gray">
            <a:xfrm>
              <a:off x="1229" y="158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6B4"/>
                </a:gs>
                <a:gs pos="100000">
                  <a:srgbClr val="F8F6B4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9" name="AutoShape 115"/>
            <p:cNvSpPr>
              <a:spLocks noChangeArrowheads="1"/>
            </p:cNvSpPr>
            <p:nvPr/>
          </p:nvSpPr>
          <p:spPr bwMode="gray">
            <a:xfrm>
              <a:off x="1229" y="135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DED85">
                    <a:gamma/>
                    <a:tint val="27451"/>
                    <a:invGamma/>
                  </a:srgbClr>
                </a:gs>
                <a:gs pos="100000">
                  <a:srgbClr val="EDED8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0" name="Text Box 116"/>
            <p:cNvSpPr txBox="1">
              <a:spLocks noChangeArrowheads="1"/>
            </p:cNvSpPr>
            <p:nvPr/>
          </p:nvSpPr>
          <p:spPr bwMode="gray">
            <a:xfrm>
              <a:off x="1800" y="1305"/>
              <a:ext cx="2769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ko-KR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Охрана окружающей среды</a:t>
              </a:r>
            </a:p>
            <a:p>
              <a:r>
                <a:rPr lang="ru-RU" altLang="ko-KR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55,1тыс. руб.</a:t>
              </a:r>
              <a:endParaRPr lang="en-US" altLang="ko-KR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52"/>
            <p:cNvGrpSpPr>
              <a:grpSpLocks/>
            </p:cNvGrpSpPr>
            <p:nvPr/>
          </p:nvGrpSpPr>
          <p:grpSpPr bwMode="auto">
            <a:xfrm>
              <a:off x="1440" y="1344"/>
              <a:ext cx="336" cy="333"/>
              <a:chOff x="1289" y="582"/>
              <a:chExt cx="668" cy="668"/>
            </a:xfrm>
          </p:grpSpPr>
          <p:sp>
            <p:nvSpPr>
              <p:cNvPr id="144537" name="Oval 15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38" name="Oval 15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39" name="Oval 15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40" name="Oval 15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41" name="Oval 15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542" name="Text Box 158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1" name="Group 159"/>
            <p:cNvGrpSpPr>
              <a:grpSpLocks/>
            </p:cNvGrpSpPr>
            <p:nvPr/>
          </p:nvGrpSpPr>
          <p:grpSpPr bwMode="auto">
            <a:xfrm>
              <a:off x="1440" y="1344"/>
              <a:ext cx="336" cy="333"/>
              <a:chOff x="1289" y="582"/>
              <a:chExt cx="668" cy="668"/>
            </a:xfrm>
          </p:grpSpPr>
          <p:sp>
            <p:nvSpPr>
              <p:cNvPr id="144544" name="Oval 16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545" name="Oval 16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46" name="Oval 16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47" name="Oval 16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548" name="Oval 16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549" name="Text Box 165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74"/>
          <p:cNvGrpSpPr>
            <a:grpSpLocks/>
          </p:cNvGrpSpPr>
          <p:nvPr/>
        </p:nvGrpSpPr>
        <p:grpSpPr bwMode="auto">
          <a:xfrm>
            <a:off x="1187624" y="2996951"/>
            <a:ext cx="6840760" cy="645591"/>
            <a:chOff x="1209" y="2205"/>
            <a:chExt cx="3360" cy="428"/>
          </a:xfrm>
        </p:grpSpPr>
        <p:sp>
          <p:nvSpPr>
            <p:cNvPr id="144478" name="AutoShape 94"/>
            <p:cNvSpPr>
              <a:spLocks noChangeArrowheads="1"/>
            </p:cNvSpPr>
            <p:nvPr/>
          </p:nvSpPr>
          <p:spPr bwMode="gray">
            <a:xfrm>
              <a:off x="1209" y="2280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tint val="36471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AutoShape 95"/>
            <p:cNvSpPr>
              <a:spLocks noChangeArrowheads="1"/>
            </p:cNvSpPr>
            <p:nvPr/>
          </p:nvSpPr>
          <p:spPr bwMode="gray">
            <a:xfrm>
              <a:off x="1238" y="251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FE9AA"/>
                </a:gs>
                <a:gs pos="100000">
                  <a:srgbClr val="9FE9AA">
                    <a:gamma/>
                    <a:tint val="4235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0" name="AutoShape 96"/>
            <p:cNvSpPr>
              <a:spLocks noChangeArrowheads="1"/>
            </p:cNvSpPr>
            <p:nvPr/>
          </p:nvSpPr>
          <p:spPr bwMode="gray">
            <a:xfrm>
              <a:off x="1238" y="2287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4DC976">
                    <a:gamma/>
                    <a:tint val="33333"/>
                    <a:invGamma/>
                  </a:srgbClr>
                </a:gs>
                <a:gs pos="100000">
                  <a:srgbClr val="4DC9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1" name="Text Box 97"/>
            <p:cNvSpPr txBox="1">
              <a:spLocks noChangeArrowheads="1"/>
            </p:cNvSpPr>
            <p:nvPr/>
          </p:nvSpPr>
          <p:spPr bwMode="gray">
            <a:xfrm>
              <a:off x="1755" y="2205"/>
              <a:ext cx="2760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ko-KR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Национальная безопасность и</a:t>
              </a:r>
            </a:p>
            <a:p>
              <a:r>
                <a:rPr lang="ru-RU" altLang="ko-KR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правоохранительная деятельность  42,7тыс. руб.</a:t>
              </a:r>
              <a:endParaRPr lang="en-US" altLang="ko-KR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" name="Group 98"/>
            <p:cNvGrpSpPr>
              <a:grpSpLocks/>
            </p:cNvGrpSpPr>
            <p:nvPr/>
          </p:nvGrpSpPr>
          <p:grpSpPr bwMode="auto">
            <a:xfrm>
              <a:off x="1449" y="2280"/>
              <a:ext cx="336" cy="333"/>
              <a:chOff x="1289" y="582"/>
              <a:chExt cx="668" cy="668"/>
            </a:xfrm>
          </p:grpSpPr>
          <p:sp>
            <p:nvSpPr>
              <p:cNvPr id="144483" name="Oval 9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484" name="Oval 10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485" name="Oval 10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486" name="Oval 10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487" name="Oval 10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4488" name="Text Box 104"/>
            <p:cNvSpPr txBox="1">
              <a:spLocks noChangeArrowheads="1"/>
            </p:cNvSpPr>
            <p:nvPr/>
          </p:nvSpPr>
          <p:spPr bwMode="gray">
            <a:xfrm>
              <a:off x="1497" y="2288"/>
              <a:ext cx="240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3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7" name="Group 172"/>
          <p:cNvGrpSpPr>
            <a:grpSpLocks/>
          </p:cNvGrpSpPr>
          <p:nvPr/>
        </p:nvGrpSpPr>
        <p:grpSpPr bwMode="auto">
          <a:xfrm>
            <a:off x="1187624" y="2276872"/>
            <a:ext cx="6840760" cy="646113"/>
            <a:chOff x="1209" y="3150"/>
            <a:chExt cx="3360" cy="407"/>
          </a:xfrm>
        </p:grpSpPr>
        <p:sp>
          <p:nvSpPr>
            <p:cNvPr id="98" name="AutoShape 118"/>
            <p:cNvSpPr>
              <a:spLocks noChangeArrowheads="1"/>
            </p:cNvSpPr>
            <p:nvPr/>
          </p:nvSpPr>
          <p:spPr bwMode="gray">
            <a:xfrm>
              <a:off x="1209" y="3198"/>
              <a:ext cx="3360" cy="323"/>
            </a:xfrm>
            <a:prstGeom prst="roundRect">
              <a:avLst>
                <a:gd name="adj" fmla="val 16667"/>
              </a:avLst>
            </a:prstGeom>
            <a:ln/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AutoShape 119"/>
            <p:cNvSpPr>
              <a:spLocks noChangeArrowheads="1"/>
            </p:cNvSpPr>
            <p:nvPr/>
          </p:nvSpPr>
          <p:spPr bwMode="gray">
            <a:xfrm>
              <a:off x="1238" y="3435"/>
              <a:ext cx="3312" cy="83"/>
            </a:xfrm>
            <a:prstGeom prst="roundRect">
              <a:avLst>
                <a:gd name="adj" fmla="val 50000"/>
              </a:avLst>
            </a:prstGeom>
            <a:ln>
              <a:noFill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AutoShape 120"/>
            <p:cNvSpPr>
              <a:spLocks noChangeArrowheads="1"/>
            </p:cNvSpPr>
            <p:nvPr/>
          </p:nvSpPr>
          <p:spPr bwMode="gray">
            <a:xfrm>
              <a:off x="1238" y="3205"/>
              <a:ext cx="3312" cy="83"/>
            </a:xfrm>
            <a:prstGeom prst="roundRect">
              <a:avLst>
                <a:gd name="adj" fmla="val 50000"/>
              </a:avLst>
            </a:prstGeom>
            <a:ln>
              <a:noFill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121"/>
            <p:cNvSpPr txBox="1">
              <a:spLocks noChangeArrowheads="1"/>
            </p:cNvSpPr>
            <p:nvPr/>
          </p:nvSpPr>
          <p:spPr bwMode="gray">
            <a:xfrm>
              <a:off x="1755" y="3150"/>
              <a:ext cx="280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Национальная оборона</a:t>
              </a:r>
            </a:p>
            <a:p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108,0тыс. руб.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102" name="Group 122"/>
            <p:cNvGrpSpPr>
              <a:grpSpLocks/>
            </p:cNvGrpSpPr>
            <p:nvPr/>
          </p:nvGrpSpPr>
          <p:grpSpPr bwMode="auto">
            <a:xfrm>
              <a:off x="1449" y="3198"/>
              <a:ext cx="336" cy="333"/>
              <a:chOff x="1289" y="582"/>
              <a:chExt cx="668" cy="668"/>
            </a:xfrm>
          </p:grpSpPr>
          <p:sp>
            <p:nvSpPr>
              <p:cNvPr id="104" name="Oval 12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Oval 12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6" name="Oval 12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7" name="Oval 12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8" name="Oval 12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03" name="Text Box 128"/>
            <p:cNvSpPr txBox="1">
              <a:spLocks noChangeArrowheads="1"/>
            </p:cNvSpPr>
            <p:nvPr/>
          </p:nvSpPr>
          <p:spPr bwMode="gray">
            <a:xfrm>
              <a:off x="1497" y="320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3" name="Group 168"/>
          <p:cNvGrpSpPr>
            <a:grpSpLocks/>
          </p:cNvGrpSpPr>
          <p:nvPr/>
        </p:nvGrpSpPr>
        <p:grpSpPr bwMode="auto">
          <a:xfrm>
            <a:off x="1187624" y="1628800"/>
            <a:ext cx="6840760" cy="646620"/>
            <a:chOff x="1200" y="1305"/>
            <a:chExt cx="3369" cy="445"/>
          </a:xfrm>
        </p:grpSpPr>
        <p:sp>
          <p:nvSpPr>
            <p:cNvPr id="134" name="AutoShape 113"/>
            <p:cNvSpPr>
              <a:spLocks noChangeArrowheads="1"/>
            </p:cNvSpPr>
            <p:nvPr/>
          </p:nvSpPr>
          <p:spPr bwMode="gray">
            <a:xfrm>
              <a:off x="1200" y="1352"/>
              <a:ext cx="3360" cy="32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2DE78"/>
                </a:gs>
                <a:gs pos="100000">
                  <a:srgbClr val="F2DE78">
                    <a:gamma/>
                    <a:tint val="39216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AutoShape 114"/>
            <p:cNvSpPr>
              <a:spLocks noChangeArrowheads="1"/>
            </p:cNvSpPr>
            <p:nvPr/>
          </p:nvSpPr>
          <p:spPr bwMode="gray">
            <a:xfrm>
              <a:off x="1229" y="158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6B4"/>
                </a:gs>
                <a:gs pos="100000">
                  <a:srgbClr val="F8F6B4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AutoShape 115"/>
            <p:cNvSpPr>
              <a:spLocks noChangeArrowheads="1"/>
            </p:cNvSpPr>
            <p:nvPr/>
          </p:nvSpPr>
          <p:spPr bwMode="gray">
            <a:xfrm>
              <a:off x="1229" y="1359"/>
              <a:ext cx="331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DED85">
                    <a:gamma/>
                    <a:tint val="27451"/>
                    <a:invGamma/>
                  </a:srgbClr>
                </a:gs>
                <a:gs pos="100000">
                  <a:srgbClr val="EDED8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Text Box 116"/>
            <p:cNvSpPr txBox="1">
              <a:spLocks noChangeArrowheads="1"/>
            </p:cNvSpPr>
            <p:nvPr/>
          </p:nvSpPr>
          <p:spPr bwMode="gray">
            <a:xfrm>
              <a:off x="1800" y="1305"/>
              <a:ext cx="2769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ko-KR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Общегосударственные расходы </a:t>
              </a:r>
            </a:p>
            <a:p>
              <a:r>
                <a:rPr lang="ru-RU" altLang="ko-KR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2556,7 тыс. руб.</a:t>
              </a:r>
              <a:endParaRPr lang="en-US" altLang="ko-KR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8" name="Group 152"/>
            <p:cNvGrpSpPr>
              <a:grpSpLocks/>
            </p:cNvGrpSpPr>
            <p:nvPr/>
          </p:nvGrpSpPr>
          <p:grpSpPr bwMode="auto">
            <a:xfrm>
              <a:off x="1440" y="1332"/>
              <a:ext cx="336" cy="357"/>
              <a:chOff x="1289" y="558"/>
              <a:chExt cx="668" cy="717"/>
            </a:xfrm>
          </p:grpSpPr>
          <p:sp>
            <p:nvSpPr>
              <p:cNvPr id="147" name="Oval 153"/>
              <p:cNvSpPr>
                <a:spLocks noChangeArrowheads="1"/>
              </p:cNvSpPr>
              <p:nvPr/>
            </p:nvSpPr>
            <p:spPr bwMode="gray">
              <a:xfrm>
                <a:off x="1289" y="558"/>
                <a:ext cx="668" cy="7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" name="Oval 15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9" name="Oval 15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50" name="Oval 15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51" name="Oval 15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39" name="Text Box 158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40" name="Group 159"/>
            <p:cNvGrpSpPr>
              <a:grpSpLocks/>
            </p:cNvGrpSpPr>
            <p:nvPr/>
          </p:nvGrpSpPr>
          <p:grpSpPr bwMode="auto">
            <a:xfrm>
              <a:off x="1440" y="1332"/>
              <a:ext cx="336" cy="357"/>
              <a:chOff x="1289" y="558"/>
              <a:chExt cx="668" cy="717"/>
            </a:xfrm>
          </p:grpSpPr>
          <p:sp>
            <p:nvSpPr>
              <p:cNvPr id="142" name="Oval 160"/>
              <p:cNvSpPr>
                <a:spLocks noChangeArrowheads="1"/>
              </p:cNvSpPr>
              <p:nvPr/>
            </p:nvSpPr>
            <p:spPr bwMode="gray">
              <a:xfrm>
                <a:off x="1289" y="558"/>
                <a:ext cx="668" cy="7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" name="Oval 16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4" name="Oval 16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5" name="Oval 16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46" name="Oval 16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1" name="Text Box 165"/>
            <p:cNvSpPr txBox="1">
              <a:spLocks noChangeArrowheads="1"/>
            </p:cNvSpPr>
            <p:nvPr/>
          </p:nvSpPr>
          <p:spPr bwMode="gray">
            <a:xfrm>
              <a:off x="1488" y="1352"/>
              <a:ext cx="24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6896537"/>
              </p:ext>
            </p:extLst>
          </p:nvPr>
        </p:nvGraphicFramePr>
        <p:xfrm>
          <a:off x="179512" y="908720"/>
          <a:ext cx="8496943" cy="5873468"/>
        </p:xfrm>
        <a:graphic>
          <a:graphicData uri="http://schemas.openxmlformats.org/drawingml/2006/table">
            <a:tbl>
              <a:tblPr/>
              <a:tblGrid>
                <a:gridCol w="6380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440"/>
                <a:gridCol w="720080"/>
                <a:gridCol w="720079"/>
              </a:tblGrid>
              <a:tr h="33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6955,3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4127,5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8531,1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2004,6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2491,0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2556,7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903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967,4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1039,9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1093,8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1514,6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1516,8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7,5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79,5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89,6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108,0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79,5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89,6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108,0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1837,3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88,1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286,5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1747,3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88,1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270,5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90,0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2478,5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1254,3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5478,1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Жилищное хозяйство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59,9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19,7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17,3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1202,0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236,6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3017,1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Благоустройство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1216,6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998,0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2443,7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555,4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201,5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55,1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Другие вопросы в области охраны окружающей среды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555,4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201,5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55,1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 -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100" b="1" i="1" dirty="0">
                        <a:latin typeface="Times New Roman"/>
                        <a:ea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alphaModFix amt="15000"/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64464" y="548680"/>
            <a:ext cx="87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44" y="1"/>
            <a:ext cx="909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Распределение расходов бюджета сельского поселения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2019-2021гг.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24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1950</TotalTime>
  <Words>614</Words>
  <Application>Microsoft Office PowerPoint</Application>
  <PresentationFormat>Экран (4:3)</PresentationFormat>
  <Paragraphs>176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Имянликулевский сельский совет муниципального района Чекмагушевский район  Республики Башкортостан</vt:lpstr>
      <vt:lpstr>Слайд 2</vt:lpstr>
      <vt:lpstr>Слайд 3</vt:lpstr>
      <vt:lpstr>Слайд 4</vt:lpstr>
      <vt:lpstr>Слайд 5</vt:lpstr>
      <vt:lpstr>Слайд 6</vt:lpstr>
      <vt:lpstr>Слайд 7</vt:lpstr>
      <vt:lpstr>Расходы бюджета сельского поселения  за 2021 год –8531,1 тыс. руб.,  в том числе:</vt:lpstr>
      <vt:lpstr>Слайд 9</vt:lpstr>
      <vt:lpstr>Слайд 10</vt:lpstr>
      <vt:lpstr>Слайд 11</vt:lpstr>
    </vt:vector>
  </TitlesOfParts>
  <Company>HYATT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Q7</cp:lastModifiedBy>
  <cp:revision>220</cp:revision>
  <dcterms:created xsi:type="dcterms:W3CDTF">2015-12-09T15:59:37Z</dcterms:created>
  <dcterms:modified xsi:type="dcterms:W3CDTF">2022-03-29T04:23:39Z</dcterms:modified>
</cp:coreProperties>
</file>